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81"/>
  </p:notesMasterIdLst>
  <p:sldIdLst>
    <p:sldId id="812" r:id="rId9"/>
    <p:sldId id="1094" r:id="rId10"/>
    <p:sldId id="1095" r:id="rId11"/>
    <p:sldId id="1038" r:id="rId12"/>
    <p:sldId id="1111" r:id="rId13"/>
    <p:sldId id="1045" r:id="rId14"/>
    <p:sldId id="1048" r:id="rId15"/>
    <p:sldId id="1049" r:id="rId16"/>
    <p:sldId id="1051" r:id="rId17"/>
    <p:sldId id="1052" r:id="rId18"/>
    <p:sldId id="1053" r:id="rId19"/>
    <p:sldId id="1054" r:id="rId20"/>
    <p:sldId id="2268" r:id="rId21"/>
    <p:sldId id="2269" r:id="rId22"/>
    <p:sldId id="1055" r:id="rId23"/>
    <p:sldId id="1056" r:id="rId24"/>
    <p:sldId id="1057" r:id="rId25"/>
    <p:sldId id="1058" r:id="rId26"/>
    <p:sldId id="1059" r:id="rId27"/>
    <p:sldId id="1060" r:id="rId28"/>
    <p:sldId id="1061" r:id="rId29"/>
    <p:sldId id="1062" r:id="rId30"/>
    <p:sldId id="2265" r:id="rId31"/>
    <p:sldId id="1064" r:id="rId32"/>
    <p:sldId id="1065" r:id="rId33"/>
    <p:sldId id="1066" r:id="rId34"/>
    <p:sldId id="1067" r:id="rId35"/>
    <p:sldId id="1068" r:id="rId36"/>
    <p:sldId id="1069" r:id="rId37"/>
    <p:sldId id="1070" r:id="rId38"/>
    <p:sldId id="1071" r:id="rId39"/>
    <p:sldId id="1112" r:id="rId40"/>
    <p:sldId id="1072" r:id="rId41"/>
    <p:sldId id="1073" r:id="rId42"/>
    <p:sldId id="1074" r:id="rId43"/>
    <p:sldId id="1075" r:id="rId44"/>
    <p:sldId id="1076" r:id="rId45"/>
    <p:sldId id="1077" r:id="rId46"/>
    <p:sldId id="1078" r:id="rId47"/>
    <p:sldId id="1079" r:id="rId48"/>
    <p:sldId id="1080" r:id="rId49"/>
    <p:sldId id="1081" r:id="rId50"/>
    <p:sldId id="1082" r:id="rId51"/>
    <p:sldId id="1083" r:id="rId52"/>
    <p:sldId id="1084" r:id="rId53"/>
    <p:sldId id="1085" r:id="rId54"/>
    <p:sldId id="1086" r:id="rId55"/>
    <p:sldId id="1087" r:id="rId56"/>
    <p:sldId id="1088" r:id="rId57"/>
    <p:sldId id="1089" r:id="rId58"/>
    <p:sldId id="1090" r:id="rId59"/>
    <p:sldId id="1091" r:id="rId60"/>
    <p:sldId id="1092" r:id="rId61"/>
    <p:sldId id="1093" r:id="rId62"/>
    <p:sldId id="1039" r:id="rId63"/>
    <p:sldId id="1117" r:id="rId64"/>
    <p:sldId id="1118" r:id="rId65"/>
    <p:sldId id="1124" r:id="rId66"/>
    <p:sldId id="1126" r:id="rId67"/>
    <p:sldId id="2260" r:id="rId68"/>
    <p:sldId id="1129" r:id="rId69"/>
    <p:sldId id="2261" r:id="rId70"/>
    <p:sldId id="2262" r:id="rId71"/>
    <p:sldId id="2263" r:id="rId72"/>
    <p:sldId id="295" r:id="rId73"/>
    <p:sldId id="2264" r:id="rId74"/>
    <p:sldId id="1097" r:id="rId75"/>
    <p:sldId id="1098" r:id="rId76"/>
    <p:sldId id="1099" r:id="rId77"/>
    <p:sldId id="1100" r:id="rId78"/>
    <p:sldId id="1101" r:id="rId79"/>
    <p:sldId id="110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338"/>
    <a:srgbClr val="00FF00"/>
    <a:srgbClr val="E46C0A"/>
    <a:srgbClr val="FF00FF"/>
    <a:srgbClr val="2BEDFF"/>
    <a:srgbClr val="290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1A05B-4457-4211-8A27-1A38748EBDBA}" v="1" dt="2021-11-10T22:08:09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17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1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2D7C4542-2786-4842-8EBE-66D9518DD3DA}" type="slidenum">
              <a:rPr lang="en-US">
                <a:solidFill>
                  <a:srgbClr val="000000"/>
                </a:solidFill>
              </a:rPr>
              <a:pPr eaLnBrk="0" hangingPunct="0"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9B1A039F-63A4-C148-A958-D0D54E0D3EDE}" type="slidenum">
              <a:rPr lang="en-US">
                <a:solidFill>
                  <a:srgbClr val="000000"/>
                </a:solidFill>
              </a:rPr>
              <a:pPr eaLnBrk="0" hangingPunct="0"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35026785-4313-8543-A47B-92C11BA3C3B7}" type="slidenum">
              <a:rPr lang="en-US">
                <a:solidFill>
                  <a:srgbClr val="000000"/>
                </a:solidFill>
              </a:rPr>
              <a:pPr eaLnBrk="0" hangingPunct="0"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20EBC7D7-9D45-544A-A305-8614225A9759}" type="slidenum">
              <a:rPr lang="en-US">
                <a:solidFill>
                  <a:srgbClr val="000000"/>
                </a:solidFill>
              </a:rPr>
              <a:pPr eaLnBrk="0" hangingPunct="0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3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F325F0-81F7-5340-8512-D5D7266E4201}" type="slidenum">
              <a:rPr lang="en-US">
                <a:latin typeface="Calibri" charset="0"/>
              </a:rPr>
              <a:pPr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13C0A372-4083-574B-812C-465DA39AC5DA}" type="slidenum">
              <a:rPr lang="en-US">
                <a:solidFill>
                  <a:srgbClr val="000000"/>
                </a:solidFill>
              </a:rPr>
              <a:pPr eaLnBrk="0" hangingPunct="0"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A3D113FD-BBDC-5241-ADE8-7353174B1425}" type="slidenum">
              <a:rPr lang="en-US">
                <a:solidFill>
                  <a:srgbClr val="000000"/>
                </a:solidFill>
              </a:rPr>
              <a:pPr eaLnBrk="0" hangingPunct="0"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CF3B4AE5-79F5-B44C-B2AF-35F43EA36564}" type="slidenum">
              <a:rPr lang="en-US">
                <a:solidFill>
                  <a:srgbClr val="000000"/>
                </a:solidFill>
              </a:rPr>
              <a:pPr eaLnBrk="0" hangingPunct="0"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A44B-8307-C9DC-FA1E-72F34C20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D0764484-5262-DA0E-6FE5-1D1511E01B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CF3B4AE5-79F5-B44C-B2AF-35F43EA36564}" type="slidenum">
              <a:rPr lang="en-US">
                <a:solidFill>
                  <a:srgbClr val="000000"/>
                </a:solidFill>
              </a:rPr>
              <a:pPr eaLnBrk="0" hangingPunct="0"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88C9EAC-6DE9-5F5D-C346-B8BA923D6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89B4FEE2-076D-0889-887C-1F5E3B6F4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52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585737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26934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590538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44677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44677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56832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777990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143236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9981008-ADBE-4873-AE9D-D0F1866C4705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18660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1F162F4-B372-41D2-8526-B17C4CC57920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1277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BFFAD1F-43A2-4B6C-B3AB-D34F2AD035C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32A5B-97E7-4D98-9EDE-85B0296FDB30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6884-1F3B-46D4-94FB-27CEF4B1F400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E1724D68-2A06-704E-B5FC-2EAD46CC7E05}" type="slidenum">
              <a:rPr lang="en-US">
                <a:solidFill>
                  <a:srgbClr val="000000"/>
                </a:solidFill>
              </a:rPr>
              <a:pPr eaLnBrk="0" hangingPunct="0"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9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emf"/><Relationship Id="rId2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2.bin"/><Relationship Id="rId7" Type="http://schemas.openxmlformats.org/officeDocument/2006/relationships/hyperlink" Target="https://www.aber.ac.uk/~dcswww/Dept/Teaching/CourseNotes/current/CS34110/hough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jpeg"/><Relationship Id="rId5" Type="http://schemas.openxmlformats.org/officeDocument/2006/relationships/image" Target="../media/image7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4.xml"/><Relationship Id="rId7" Type="http://schemas.openxmlformats.org/officeDocument/2006/relationships/image" Target="../media/image4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11" Type="http://schemas.openxmlformats.org/officeDocument/2006/relationships/image" Target="../media/image27.emf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7.xml"/><Relationship Id="rId7" Type="http://schemas.openxmlformats.org/officeDocument/2006/relationships/image" Target="../media/image4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0.png"/><Relationship Id="rId11" Type="http://schemas.openxmlformats.org/officeDocument/2006/relationships/image" Target="../media/image27.emf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oleObject" Target="../embeddings/oleObject16.bin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png"/><Relationship Id="rId4" Type="http://schemas.openxmlformats.org/officeDocument/2006/relationships/image" Target="../media/image49.wmf"/><Relationship Id="rId9" Type="http://schemas.openxmlformats.org/officeDocument/2006/relationships/image" Target="../media/image5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cal-network.org/challenges/VOC/pubs/leibe04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2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://www.pascal-network.org/challenges/VOC/pubs/leibe04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6.emf"/><Relationship Id="rId4" Type="http://schemas.openxmlformats.org/officeDocument/2006/relationships/image" Target="../media/image10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4196015"/>
            <a:ext cx="8356600" cy="239688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None/>
            </a:pPr>
            <a:r>
              <a:rPr lang="en-US" b="1" dirty="0">
                <a:latin typeface="Times New Roman"/>
                <a:cs typeface="Times New Roman"/>
              </a:rPr>
              <a:t>Cum </a:t>
            </a:r>
            <a:r>
              <a:rPr lang="en-US" b="1" dirty="0" err="1">
                <a:latin typeface="Times New Roman"/>
                <a:cs typeface="Times New Roman"/>
              </a:rPr>
              <a:t>putem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folosi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observația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anterioară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pentru</a:t>
            </a:r>
            <a:r>
              <a:rPr lang="en-US" b="1" dirty="0">
                <a:latin typeface="Times New Roman"/>
                <a:cs typeface="Times New Roman"/>
              </a:rPr>
              <a:t> a </a:t>
            </a:r>
            <a:r>
              <a:rPr lang="en-US" b="1" dirty="0" err="1">
                <a:latin typeface="Times New Roman"/>
                <a:cs typeface="Times New Roman"/>
              </a:rPr>
              <a:t>găsi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parametri</a:t>
            </a:r>
            <a:r>
              <a:rPr lang="en-US" b="1" dirty="0">
                <a:latin typeface="Times New Roman"/>
                <a:cs typeface="Times New Roman"/>
              </a:rPr>
              <a:t> (</a:t>
            </a:r>
            <a:r>
              <a:rPr lang="en-US" b="1" dirty="0" err="1">
                <a:latin typeface="Times New Roman"/>
                <a:cs typeface="Times New Roman"/>
              </a:rPr>
              <a:t>m,b</a:t>
            </a:r>
            <a:r>
              <a:rPr lang="en-US" b="1" dirty="0">
                <a:latin typeface="Times New Roman"/>
                <a:cs typeface="Times New Roman"/>
              </a:rPr>
              <a:t>) </a:t>
            </a:r>
            <a:r>
              <a:rPr lang="en-US" b="1" dirty="0" err="1">
                <a:latin typeface="Times New Roman"/>
                <a:cs typeface="Times New Roman"/>
              </a:rPr>
              <a:t>ce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definesc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linia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cea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mai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probabilă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în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spațiul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imaginii</a:t>
            </a:r>
            <a:r>
              <a:rPr lang="en-US" b="1" dirty="0">
                <a:latin typeface="Times New Roman"/>
                <a:cs typeface="Times New Roman"/>
              </a:rPr>
              <a:t>?</a:t>
            </a:r>
          </a:p>
          <a:p>
            <a:pPr eaLnBrk="1" hangingPunct="1"/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fiecare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detectat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fiind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edgel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vota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mulțime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parametri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Hough</a:t>
            </a:r>
          </a:p>
          <a:p>
            <a:pPr eaLnBrk="1" hangingPunct="1"/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acumulăm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intervale</a:t>
            </a:r>
            <a:r>
              <a:rPr lang="en-US" dirty="0">
                <a:latin typeface="Times New Roman"/>
                <a:cs typeface="Times New Roman"/>
              </a:rPr>
              <a:t> discrete; </a:t>
            </a:r>
            <a:r>
              <a:rPr lang="en-US" dirty="0" err="1">
                <a:latin typeface="Times New Roman"/>
                <a:cs typeface="Times New Roman"/>
              </a:rPr>
              <a:t>parametri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cel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mare </a:t>
            </a:r>
            <a:r>
              <a:rPr lang="en-US" dirty="0" err="1">
                <a:latin typeface="Times New Roman"/>
                <a:cs typeface="Times New Roman"/>
              </a:rPr>
              <a:t>număr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determină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</a:t>
            </a:r>
            <a:r>
              <a:rPr lang="en-US" dirty="0">
                <a:latin typeface="Times New Roman"/>
                <a:cs typeface="Times New Roman"/>
              </a:rPr>
              <a:t> din </a:t>
            </a:r>
            <a:r>
              <a:rPr lang="en-US" dirty="0" err="1">
                <a:latin typeface="Times New Roman"/>
                <a:cs typeface="Times New Roman"/>
              </a:rPr>
              <a:t>spațul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6739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0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1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6742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16743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4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5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16746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6747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6750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116751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116774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6775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143000" lvl="2" indent="-228600">
                <a:spcBef>
                  <a:spcPct val="20000"/>
                </a:spcBef>
                <a:buFontTx/>
                <a:buChar char="–"/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6752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6753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50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713" y="15271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25" y="1895475"/>
            <a:ext cx="1825625" cy="693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888" y="2114550"/>
            <a:ext cx="19716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448300" y="1201738"/>
            <a:ext cx="2336800" cy="1898650"/>
            <a:chOff x="9144000" y="1311246"/>
            <a:chExt cx="2336832" cy="1898676"/>
          </a:xfrm>
        </p:grpSpPr>
        <p:grpSp>
          <p:nvGrpSpPr>
            <p:cNvPr id="116759" name="Group 46"/>
            <p:cNvGrpSpPr>
              <a:grpSpLocks/>
            </p:cNvGrpSpPr>
            <p:nvPr/>
          </p:nvGrpSpPr>
          <p:grpSpPr bwMode="auto"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116767" name="Rectangle 31"/>
              <p:cNvSpPr>
                <a:spLocks noChangeArrowheads="1"/>
              </p:cNvSpPr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6768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0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1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3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6760" name="Group 47"/>
            <p:cNvGrpSpPr>
              <a:grpSpLocks/>
            </p:cNvGrpSpPr>
            <p:nvPr/>
          </p:nvGrpSpPr>
          <p:grpSpPr bwMode="auto"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116761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2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3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4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5" name="Straight Connector 37"/>
              <p:cNvCxnSpPr>
                <a:cxnSpLocks noChangeShapeType="1"/>
              </p:cNvCxnSpPr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err="1">
                <a:latin typeface="Times New Roman"/>
                <a:cs typeface="Times New Roman"/>
              </a:rPr>
              <a:t>Găsirea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liniilor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într</a:t>
            </a:r>
            <a:r>
              <a:rPr lang="en-US" sz="3400" dirty="0">
                <a:latin typeface="Times New Roman"/>
                <a:cs typeface="Times New Roman"/>
              </a:rPr>
              <a:t>-o imagine: </a:t>
            </a:r>
            <a:r>
              <a:rPr lang="en-US" sz="3400" dirty="0" err="1">
                <a:latin typeface="Times New Roman"/>
                <a:cs typeface="Times New Roman"/>
              </a:rPr>
              <a:t>algoritmul</a:t>
            </a:r>
            <a:r>
              <a:rPr lang="en-US" sz="34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209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55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Reprezentarea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coordonate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polare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3" y="2589213"/>
            <a:ext cx="37338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sz="2200" b="1" i="1" dirty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distanța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perpendicularei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origine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linie</a:t>
            </a:r>
            <a:endParaRPr lang="en-US" sz="2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unghiul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dintre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perpendiculară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axa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Ox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0" hangingPunct="0">
              <a:spcBef>
                <a:spcPct val="50000"/>
              </a:spcBef>
            </a:pPr>
            <a:endParaRPr lang="ru-RU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99596" y="5748797"/>
            <a:ext cx="89688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curbă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sinusoidală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în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Hough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159408"/>
              </p:ext>
            </p:extLst>
          </p:nvPr>
        </p:nvGraphicFramePr>
        <p:xfrm>
          <a:off x="5122863" y="2590800"/>
          <a:ext cx="3476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77480" progId="Equation.3">
                  <p:embed/>
                </p:oleObj>
              </mc:Choice>
              <mc:Fallback>
                <p:oleObj name="Equation" r:id="rId3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2590800"/>
                        <a:ext cx="347662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568132"/>
              </p:ext>
            </p:extLst>
          </p:nvPr>
        </p:nvGraphicFramePr>
        <p:xfrm>
          <a:off x="5048250" y="3430588"/>
          <a:ext cx="3381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3430588"/>
                        <a:ext cx="338138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73063" y="2041525"/>
            <a:ext cx="4267200" cy="3886200"/>
            <a:chOff x="519057" y="1128681"/>
            <a:chExt cx="4267200" cy="3886200"/>
          </a:xfrm>
        </p:grpSpPr>
        <p:sp>
          <p:nvSpPr>
            <p:cNvPr id="25613" name="Line 6"/>
            <p:cNvSpPr>
              <a:spLocks noChangeShapeType="1"/>
            </p:cNvSpPr>
            <p:nvPr/>
          </p:nvSpPr>
          <p:spPr bwMode="auto">
            <a:xfrm>
              <a:off x="1509657" y="1966881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614" name="Line 7"/>
            <p:cNvSpPr>
              <a:spLocks noChangeShapeType="1"/>
            </p:cNvSpPr>
            <p:nvPr/>
          </p:nvSpPr>
          <p:spPr bwMode="auto">
            <a:xfrm>
              <a:off x="1509657" y="1966881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615" name="Line 8"/>
            <p:cNvSpPr>
              <a:spLocks noChangeShapeType="1"/>
            </p:cNvSpPr>
            <p:nvPr/>
          </p:nvSpPr>
          <p:spPr bwMode="auto">
            <a:xfrm flipV="1">
              <a:off x="519057" y="1128681"/>
              <a:ext cx="40386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616" name="Line 9"/>
            <p:cNvSpPr>
              <a:spLocks noChangeShapeType="1"/>
            </p:cNvSpPr>
            <p:nvPr/>
          </p:nvSpPr>
          <p:spPr bwMode="auto">
            <a:xfrm>
              <a:off x="1509657" y="1966881"/>
              <a:ext cx="914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617" name="Rectangle 10"/>
            <p:cNvSpPr>
              <a:spLocks noChangeArrowheads="1"/>
            </p:cNvSpPr>
            <p:nvPr/>
          </p:nvSpPr>
          <p:spPr bwMode="auto">
            <a:xfrm rot="-2487420">
              <a:off x="2247845" y="2624106"/>
              <a:ext cx="3810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618" name="Freeform 17"/>
            <p:cNvSpPr>
              <a:spLocks/>
            </p:cNvSpPr>
            <p:nvPr/>
          </p:nvSpPr>
          <p:spPr bwMode="auto">
            <a:xfrm>
              <a:off x="1890657" y="1966881"/>
              <a:ext cx="228600" cy="381000"/>
            </a:xfrm>
            <a:custGeom>
              <a:avLst/>
              <a:gdLst>
                <a:gd name="T0" fmla="*/ 311059329 w 112"/>
                <a:gd name="T1" fmla="*/ 0 h 192"/>
                <a:gd name="T2" fmla="*/ 311059329 w 112"/>
                <a:gd name="T3" fmla="*/ 453628105 h 192"/>
                <a:gd name="T4" fmla="*/ 0 w 112"/>
                <a:gd name="T5" fmla="*/ 604837556 h 192"/>
                <a:gd name="T6" fmla="*/ 0 60000 65536"/>
                <a:gd name="T7" fmla="*/ 0 60000 65536"/>
                <a:gd name="T8" fmla="*/ 0 60000 65536"/>
                <a:gd name="T9" fmla="*/ 0 w 112"/>
                <a:gd name="T10" fmla="*/ 0 h 192"/>
                <a:gd name="T11" fmla="*/ 112 w 11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92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976257" y="1738281"/>
              <a:ext cx="1143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Times New Roman"/>
                  <a:cs typeface="Times New Roman"/>
                </a:rPr>
                <a:t>[0,0]</a:t>
              </a:r>
            </a:p>
          </p:txBody>
        </p:sp>
        <p:cxnSp>
          <p:nvCxnSpPr>
            <p:cNvPr id="25620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433457" y="2043081"/>
              <a:ext cx="106680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1655683" y="2528847"/>
            <a:ext cx="3476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39680" imgH="177480" progId="Equation.3">
                    <p:embed/>
                  </p:oleObj>
                </mc:Choice>
                <mc:Fallback>
                  <p:oleObj name="Equation" r:id="rId7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83" y="2528847"/>
                          <a:ext cx="347663" cy="430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1765053" y="1944639"/>
            <a:ext cx="311319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6720" imgH="177480" progId="Equation.3">
                    <p:embed/>
                  </p:oleObj>
                </mc:Choice>
                <mc:Fallback>
                  <p:oleObj name="Equation" r:id="rId8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053" y="1944639"/>
                          <a:ext cx="311319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0867329"/>
                </p:ext>
              </p:extLst>
            </p:nvPr>
          </p:nvGraphicFramePr>
          <p:xfrm>
            <a:off x="1936692" y="1505374"/>
            <a:ext cx="365130" cy="39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692" y="1505374"/>
                          <a:ext cx="365130" cy="39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1637390"/>
                </p:ext>
              </p:extLst>
            </p:nvPr>
          </p:nvGraphicFramePr>
          <p:xfrm>
            <a:off x="1056826" y="2296661"/>
            <a:ext cx="352367" cy="404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64880" progId="Equation.3">
                    <p:embed/>
                  </p:oleObj>
                </mc:Choice>
                <mc:Fallback>
                  <p:oleObj name="Equation" r:id="rId11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826" y="2296661"/>
                          <a:ext cx="352367" cy="404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2" name="Rectangle 25"/>
          <p:cNvSpPr>
            <a:spLocks noChangeArrowheads="1"/>
          </p:cNvSpPr>
          <p:nvPr/>
        </p:nvSpPr>
        <p:spPr bwMode="auto">
          <a:xfrm>
            <a:off x="665163" y="1222083"/>
            <a:ext cx="8196262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Probleme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cu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4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m,b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): m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poate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lua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valoare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infinită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probleme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linii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verticale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Din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acest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motiv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vom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folosi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o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altă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parametrizare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coordonate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polare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3386" y="3872289"/>
            <a:ext cx="65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 err="1">
                <a:latin typeface="Times New Roman"/>
                <a:cs typeface="Times New Roman"/>
              </a:rPr>
              <a:t>x,y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46663" y="5443538"/>
            <a:ext cx="38147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303920"/>
              </p:ext>
            </p:extLst>
          </p:nvPr>
        </p:nvGraphicFramePr>
        <p:xfrm>
          <a:off x="3182833" y="4241621"/>
          <a:ext cx="1865417" cy="43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2000" imgH="177800" progId="Equation.3">
                  <p:embed/>
                </p:oleObj>
              </mc:Choice>
              <mc:Fallback>
                <p:oleObj name="Equation" r:id="rId13" imgW="762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82833" y="4241621"/>
                        <a:ext cx="1865417" cy="435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210155"/>
              </p:ext>
            </p:extLst>
          </p:nvPr>
        </p:nvGraphicFramePr>
        <p:xfrm>
          <a:off x="3194050" y="4732338"/>
          <a:ext cx="18049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600" imgH="203200" progId="Equation.3">
                  <p:embed/>
                </p:oleObj>
              </mc:Choice>
              <mc:Fallback>
                <p:oleObj name="Equation" r:id="rId15" imgW="736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94050" y="4732338"/>
                        <a:ext cx="1804988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980203"/>
              </p:ext>
            </p:extLst>
          </p:nvPr>
        </p:nvGraphicFramePr>
        <p:xfrm>
          <a:off x="5554016" y="4177435"/>
          <a:ext cx="32353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20800" imgH="228600" progId="Equation.3">
                  <p:embed/>
                </p:oleObj>
              </mc:Choice>
              <mc:Fallback>
                <p:oleObj name="Equation" r:id="rId17" imgW="132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54016" y="4177435"/>
                        <a:ext cx="3235325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653896"/>
              </p:ext>
            </p:extLst>
          </p:nvPr>
        </p:nvGraphicFramePr>
        <p:xfrm>
          <a:off x="5584683" y="4631603"/>
          <a:ext cx="31115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270000" imgH="228600" progId="Equation.3">
                  <p:embed/>
                </p:oleObj>
              </mc:Choice>
              <mc:Fallback>
                <p:oleObj name="Equation" r:id="rId19" imgW="1270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84683" y="4631603"/>
                        <a:ext cx="3111500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50711"/>
              </p:ext>
            </p:extLst>
          </p:nvPr>
        </p:nvGraphicFramePr>
        <p:xfrm>
          <a:off x="5470525" y="5580522"/>
          <a:ext cx="3267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33500" imgH="203200" progId="Equation.3">
                  <p:embed/>
                </p:oleObj>
              </mc:Choice>
              <mc:Fallback>
                <p:oleObj name="Equation" r:id="rId21" imgW="1333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70525" y="5580522"/>
                        <a:ext cx="326707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38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DBD9E5-67B0-9D7C-7FC0-A8802C9A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2800" cy="2806700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C5567295-F48E-CD7F-53FC-FD067231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55" y="24765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083A-BDEF-56E1-1083-53852AC96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0BCCD2-A63C-1092-0B63-DBB971C2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2800" cy="396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CB51D-909F-6299-0AF9-58866A4487B2}"/>
              </a:ext>
            </a:extLst>
          </p:cNvPr>
          <p:cNvSpPr txBox="1"/>
          <p:nvPr/>
        </p:nvSpPr>
        <p:spPr>
          <a:xfrm>
            <a:off x="602900" y="4491613"/>
            <a:ext cx="561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 orice două puncte trece o dreaptă unică.</a:t>
            </a:r>
          </a:p>
          <a:p>
            <a:endParaRPr lang="en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 orice două curbe sinusoide în spațiul Hough se intersectează</a:t>
            </a:r>
          </a:p>
        </p:txBody>
      </p:sp>
    </p:spTree>
    <p:extLst>
      <p:ext uri="{BB962C8B-B14F-4D97-AF65-F5344CB8AC3E}">
        <p14:creationId xmlns:p14="http://schemas.microsoft.com/office/powerpoint/2010/main" val="26704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E486-9868-8BDD-00B0-019FD8CD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6B9CAC-9897-C6D1-1723-680C979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2800" cy="396240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6CED0C33-F0E8-4AE1-0893-8E28522C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15" y="267516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2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487" y="50551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transformatei</a:t>
            </a:r>
            <a:r>
              <a:rPr lang="en-US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728" y="1233195"/>
            <a:ext cx="8911272" cy="59436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folosește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Algoritmul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transformatei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Hough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inițializează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H[d,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imagine I[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to 360  // [0, 2*pi] 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împărțit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intervale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76400" lvl="3" indent="-30480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76400" lvl="3" indent="-304800"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H[d,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+= 1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găsește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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 care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H[d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*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imagine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de:</a:t>
            </a:r>
          </a:p>
        </p:txBody>
      </p:sp>
      <p:graphicFrame>
        <p:nvGraphicFramePr>
          <p:cNvPr id="8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532875"/>
              </p:ext>
            </p:extLst>
          </p:nvPr>
        </p:nvGraphicFramePr>
        <p:xfrm>
          <a:off x="6629400" y="1524000"/>
          <a:ext cx="2082800" cy="1920877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67205" y="1139825"/>
            <a:ext cx="18031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H: </a:t>
            </a:r>
            <a:r>
              <a:rPr lang="en-US" sz="1400" dirty="0" err="1">
                <a:solidFill>
                  <a:srgbClr val="000000"/>
                </a:solidFill>
                <a:latin typeface="Times New Roman"/>
                <a:cs typeface="Times New Roman"/>
              </a:rPr>
              <a:t>accumulează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/>
                <a:cs typeface="Times New Roman"/>
              </a:rPr>
              <a:t>voturi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543800" y="35052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76338" y="6094413"/>
            <a:ext cx="711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77473"/>
              </p:ext>
            </p:extLst>
          </p:nvPr>
        </p:nvGraphicFramePr>
        <p:xfrm>
          <a:off x="2008188" y="1589923"/>
          <a:ext cx="30178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68400" imgH="203200" progId="Equation.3">
                  <p:embed/>
                </p:oleObj>
              </mc:Choice>
              <mc:Fallback>
                <p:oleObj name="Equation" r:id="rId3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1589923"/>
                        <a:ext cx="3017837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17665"/>
              </p:ext>
            </p:extLst>
          </p:nvPr>
        </p:nvGraphicFramePr>
        <p:xfrm>
          <a:off x="2097088" y="4315661"/>
          <a:ext cx="23447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400" imgH="203200" progId="Equation.3">
                  <p:embed/>
                </p:oleObj>
              </mc:Choice>
              <mc:Fallback>
                <p:oleObj name="Equation" r:id="rId5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4315661"/>
                        <a:ext cx="23447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4182" y="5874667"/>
            <a:ext cx="95579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DEMO:</a:t>
            </a:r>
          </a:p>
          <a:p>
            <a:r>
              <a:rPr lang="en-US" u="sng" dirty="0">
                <a:latin typeface="Times New Roman"/>
                <a:cs typeface="Times New Roman"/>
                <a:hlinkClick r:id="rId7"/>
              </a:rPr>
              <a:t>https://www.aber.ac.uk/~dcswww/Dept/Teaching/CourseNotes/current/CS34110/hough.html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354FA-F3DB-1A9B-BBCD-1C9CA019B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086" y="5574566"/>
            <a:ext cx="2919360" cy="2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0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92200"/>
            <a:ext cx="68199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0" name="Text Box 3"/>
          <p:cNvSpPr txBox="1">
            <a:spLocks noChangeArrowheads="1"/>
          </p:cNvSpPr>
          <p:nvPr/>
        </p:nvSpPr>
        <p:spPr bwMode="auto">
          <a:xfrm>
            <a:off x="787440" y="4978400"/>
            <a:ext cx="40940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coordonatele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punctelor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edgels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4931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Voturi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6070600" y="4521200"/>
            <a:ext cx="353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4933" name="TextBox 6"/>
          <p:cNvSpPr txBox="1">
            <a:spLocks noChangeArrowheads="1"/>
          </p:cNvSpPr>
          <p:nvPr/>
        </p:nvSpPr>
        <p:spPr bwMode="auto">
          <a:xfrm>
            <a:off x="8051800" y="26924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auto">
          <a:xfrm>
            <a:off x="2743200" y="4597400"/>
            <a:ext cx="365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x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auto">
          <a:xfrm>
            <a:off x="762000" y="2921000"/>
            <a:ext cx="372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24936" name="Title 1"/>
          <p:cNvSpPr txBox="1">
            <a:spLocks/>
          </p:cNvSpPr>
          <p:nvPr/>
        </p:nvSpPr>
        <p:spPr bwMode="auto">
          <a:xfrm>
            <a:off x="-76200" y="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Exemplu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linii</a:t>
            </a:r>
            <a:endParaRPr lang="en-US" sz="4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4937" name="TextBox 10"/>
          <p:cNvSpPr txBox="1">
            <a:spLocks noChangeArrowheads="1"/>
          </p:cNvSpPr>
          <p:nvPr/>
        </p:nvSpPr>
        <p:spPr bwMode="auto">
          <a:xfrm>
            <a:off x="4864100" y="5802313"/>
            <a:ext cx="411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>
                <a:latin typeface="Times New Roman"/>
                <a:cs typeface="Times New Roman"/>
              </a:rPr>
              <a:t>culoare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deschisă</a:t>
            </a:r>
            <a:r>
              <a:rPr lang="en-US" dirty="0">
                <a:latin typeface="Times New Roman"/>
                <a:cs typeface="Times New Roman"/>
              </a:rPr>
              <a:t> = # mare de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negru</a:t>
            </a:r>
            <a:r>
              <a:rPr lang="en-US" dirty="0">
                <a:latin typeface="Times New Roman"/>
                <a:cs typeface="Times New Roman"/>
              </a:rPr>
              <a:t> = zero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3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-76200" y="-3175"/>
            <a:ext cx="9220200" cy="1143000"/>
          </a:xfrm>
        </p:spPr>
        <p:txBody>
          <a:bodyPr>
            <a:normAutofit/>
          </a:bodyPr>
          <a:lstStyle/>
          <a:p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Exemplu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4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/>
                <a:cs typeface="Times New Roman"/>
              </a:rPr>
              <a:t>linii</a:t>
            </a:r>
            <a:endParaRPr lang="en-US" sz="4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6978" name="Text Box 5"/>
          <p:cNvSpPr txBox="1">
            <a:spLocks noChangeArrowheads="1"/>
          </p:cNvSpPr>
          <p:nvPr/>
        </p:nvSpPr>
        <p:spPr bwMode="auto">
          <a:xfrm>
            <a:off x="5817104" y="1070918"/>
            <a:ext cx="1099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Circle : </a:t>
            </a:r>
          </a:p>
        </p:txBody>
      </p:sp>
      <p:pic>
        <p:nvPicPr>
          <p:cNvPr id="126979" name="Picture 6" descr="c-repres-hghccl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1603375"/>
            <a:ext cx="34734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6"/>
          <p:cNvSpPr>
            <a:spLocks noChangeArrowheads="1"/>
          </p:cNvSpPr>
          <p:nvPr/>
        </p:nvSpPr>
        <p:spPr bwMode="auto">
          <a:xfrm>
            <a:off x="4827588" y="1092200"/>
            <a:ext cx="3943350" cy="51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26981" name="Text Box 3"/>
          <p:cNvSpPr txBox="1">
            <a:spLocks noChangeArrowheads="1"/>
          </p:cNvSpPr>
          <p:nvPr/>
        </p:nvSpPr>
        <p:spPr bwMode="auto">
          <a:xfrm>
            <a:off x="4150196" y="1118543"/>
            <a:ext cx="988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Pătrat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</a:p>
        </p:txBody>
      </p:sp>
      <p:pic>
        <p:nvPicPr>
          <p:cNvPr id="126982" name="Picture 4" descr="c-repres-hghsq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3473450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636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 descr="tow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25438"/>
            <a:ext cx="2700338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3" descr="tower_ed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325438"/>
            <a:ext cx="270192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7" descr="tower_paramspa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3994150"/>
            <a:ext cx="3614738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8" descr="tower_lin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1384" r="20161" b="7278"/>
          <a:stretch>
            <a:fillRect/>
          </a:stretch>
        </p:blipFill>
        <p:spPr bwMode="auto">
          <a:xfrm>
            <a:off x="6069013" y="290513"/>
            <a:ext cx="284797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014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 descr="football_param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t="6898" r="8234" b="10164"/>
          <a:stretch>
            <a:fillRect/>
          </a:stretch>
        </p:blipFill>
        <p:spPr bwMode="auto">
          <a:xfrm>
            <a:off x="117475" y="3357563"/>
            <a:ext cx="406082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8" name="Picture 2" descr="footb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00"/>
            <a:ext cx="45720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 descr="football_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4407" r="11127" b="11684"/>
          <a:stretch>
            <a:fillRect/>
          </a:stretch>
        </p:blipFill>
        <p:spPr bwMode="auto">
          <a:xfrm>
            <a:off x="4608513" y="282575"/>
            <a:ext cx="47466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4" descr="football_lin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237" r="9892" b="26624"/>
          <a:stretch>
            <a:fillRect/>
          </a:stretch>
        </p:blipFill>
        <p:spPr bwMode="auto">
          <a:xfrm>
            <a:off x="4271963" y="3357563"/>
            <a:ext cx="4872037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Box 5"/>
          <p:cNvSpPr txBox="1">
            <a:spLocks noChangeArrowheads="1"/>
          </p:cNvSpPr>
          <p:nvPr/>
        </p:nvSpPr>
        <p:spPr bwMode="auto">
          <a:xfrm>
            <a:off x="4900613" y="5984875"/>
            <a:ext cx="401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afișate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lungi </a:t>
            </a:r>
            <a:r>
              <a:rPr lang="en-US" dirty="0" err="1"/>
              <a:t>segmente</a:t>
            </a:r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106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7" y="1079473"/>
            <a:ext cx="5864152" cy="5662913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filtrelor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extragerea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informației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Aplicație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detectarea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liniilor</a:t>
            </a:r>
            <a:r>
              <a:rPr lang="en-US" sz="2800" dirty="0">
                <a:latin typeface="Times New Roman"/>
                <a:cs typeface="Times New Roman"/>
              </a:rPr>
              <a:t> cu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transformata</a:t>
            </a:r>
            <a:r>
              <a:rPr lang="en-US" sz="2400" dirty="0">
                <a:latin typeface="Times New Roman"/>
                <a:cs typeface="Times New Roman"/>
              </a:rPr>
              <a:t> Hough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lang="en-US" sz="4400" dirty="0" err="1">
                <a:latin typeface="Times New Roman"/>
                <a:cs typeface="Times New Roman"/>
              </a:rPr>
              <a:t>trecut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5" name="Picture 7" descr="tower_param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79" y="3248724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1901" y="1395828"/>
            <a:ext cx="3672099" cy="85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117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4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200" dirty="0" err="1">
                <a:latin typeface="Times New Roman"/>
                <a:cs typeface="Times New Roman"/>
              </a:rPr>
              <a:t>Impactul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zgomotului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asupra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transformatei</a:t>
            </a:r>
            <a:r>
              <a:rPr lang="en-US" sz="42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134149" name="Rectangle 7"/>
          <p:cNvSpPr>
            <a:spLocks noChangeArrowheads="1"/>
          </p:cNvSpPr>
          <p:nvPr/>
        </p:nvSpPr>
        <p:spPr bwMode="auto">
          <a:xfrm>
            <a:off x="6145213" y="4668838"/>
            <a:ext cx="353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152" name="TextBox 10"/>
          <p:cNvSpPr txBox="1">
            <a:spLocks noChangeArrowheads="1"/>
          </p:cNvSpPr>
          <p:nvPr/>
        </p:nvSpPr>
        <p:spPr bwMode="auto">
          <a:xfrm>
            <a:off x="7897813" y="2828925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87440" y="4978400"/>
            <a:ext cx="40940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coordonatele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punctelor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edgels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Voturi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864100" y="5802313"/>
            <a:ext cx="411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>
                <a:latin typeface="Times New Roman"/>
                <a:cs typeface="Times New Roman"/>
              </a:rPr>
              <a:t>culoare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deschisă</a:t>
            </a:r>
            <a:r>
              <a:rPr lang="en-US" dirty="0">
                <a:latin typeface="Times New Roman"/>
                <a:cs typeface="Times New Roman"/>
              </a:rPr>
              <a:t> = # mare de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negru</a:t>
            </a:r>
            <a:r>
              <a:rPr lang="en-US" dirty="0">
                <a:latin typeface="Times New Roman"/>
                <a:cs typeface="Times New Roman"/>
              </a:rPr>
              <a:t> = zero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>
            <a:lum bright="24000" contrast="18000"/>
          </a:blip>
          <a:srcRect/>
          <a:stretch>
            <a:fillRect/>
          </a:stretch>
        </p:blipFill>
        <p:spPr bwMode="auto">
          <a:xfrm>
            <a:off x="560424" y="1166878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Group 22"/>
          <p:cNvGrpSpPr>
            <a:grpSpLocks/>
          </p:cNvGrpSpPr>
          <p:nvPr/>
        </p:nvGrpSpPr>
        <p:grpSpPr bwMode="auto">
          <a:xfrm>
            <a:off x="4370424" y="1501840"/>
            <a:ext cx="3352800" cy="3352800"/>
            <a:chOff x="2736" y="912"/>
            <a:chExt cx="2112" cy="2112"/>
          </a:xfrm>
        </p:grpSpPr>
        <p:grpSp>
          <p:nvGrpSpPr>
            <p:cNvPr id="43" name="Group 20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50" name="Line 9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3" name="Line 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4" name="Line 13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4" name="Group 19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45" name="Line 14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Line 15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Line 16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Line 17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" name="Line 1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56" name="Group 23"/>
          <p:cNvGrpSpPr>
            <a:grpSpLocks/>
          </p:cNvGrpSpPr>
          <p:nvPr/>
        </p:nvGrpSpPr>
        <p:grpSpPr bwMode="auto">
          <a:xfrm>
            <a:off x="4522824" y="1654240"/>
            <a:ext cx="3352800" cy="3352800"/>
            <a:chOff x="2736" y="912"/>
            <a:chExt cx="2112" cy="2112"/>
          </a:xfrm>
        </p:grpSpPr>
        <p:grpSp>
          <p:nvGrpSpPr>
            <p:cNvPr id="57" name="Group 24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64" name="Line 25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Line 26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27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28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Line 29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30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59" name="Line 31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Line 32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Line 33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Line 34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47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47788"/>
            <a:ext cx="69469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TextBox 7"/>
          <p:cNvSpPr txBox="1">
            <a:spLocks noChangeArrowheads="1"/>
          </p:cNvSpPr>
          <p:nvPr/>
        </p:nvSpPr>
        <p:spPr bwMode="auto">
          <a:xfrm>
            <a:off x="501830" y="5970981"/>
            <a:ext cx="759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>
                <a:latin typeface="Times New Roman"/>
                <a:cs typeface="Times New Roman"/>
              </a:rPr>
              <a:t>Totul</a:t>
            </a:r>
            <a:r>
              <a:rPr lang="en-US" sz="2400" dirty="0">
                <a:latin typeface="Times New Roman"/>
                <a:cs typeface="Times New Roman"/>
              </a:rPr>
              <a:t> pare a fi </a:t>
            </a:r>
            <a:r>
              <a:rPr lang="en-US" sz="2400" dirty="0" err="1">
                <a:latin typeface="Times New Roman"/>
                <a:cs typeface="Times New Roman"/>
              </a:rPr>
              <a:t>zgomot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edgels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aleatoare</a:t>
            </a:r>
            <a:r>
              <a:rPr lang="en-US" sz="2400" dirty="0">
                <a:latin typeface="Times New Roman"/>
                <a:cs typeface="Times New Roman"/>
              </a:rPr>
              <a:t>. Se </a:t>
            </a:r>
            <a:r>
              <a:rPr lang="en-US" sz="2400" dirty="0" err="1">
                <a:latin typeface="Times New Roman"/>
                <a:cs typeface="Times New Roman"/>
              </a:rPr>
              <a:t>observă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niște</a:t>
            </a:r>
            <a:r>
              <a:rPr lang="en-US" sz="2400" dirty="0">
                <a:latin typeface="Times New Roman"/>
                <a:cs typeface="Times New Roman"/>
              </a:rPr>
              <a:t> peak-</a:t>
            </a:r>
            <a:r>
              <a:rPr lang="en-US" sz="2400" dirty="0" err="1">
                <a:latin typeface="Times New Roman"/>
                <a:cs typeface="Times New Roman"/>
              </a:rPr>
              <a:t>uri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spațiul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parametrilor</a:t>
            </a:r>
            <a:r>
              <a:rPr lang="en-US" sz="2400" dirty="0"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200" dirty="0" err="1">
                <a:latin typeface="Times New Roman"/>
                <a:cs typeface="Times New Roman"/>
              </a:rPr>
              <a:t>Impactul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zgomotului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asupra</a:t>
            </a:r>
            <a:r>
              <a:rPr lang="en-US" sz="4200" dirty="0">
                <a:latin typeface="Times New Roman"/>
                <a:cs typeface="Times New Roman"/>
              </a:rPr>
              <a:t> </a:t>
            </a:r>
            <a:r>
              <a:rPr lang="en-US" sz="4200" dirty="0" err="1">
                <a:latin typeface="Times New Roman"/>
                <a:cs typeface="Times New Roman"/>
              </a:rPr>
              <a:t>transformatei</a:t>
            </a:r>
            <a:r>
              <a:rPr lang="en-US" sz="42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145213" y="4668838"/>
            <a:ext cx="353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792413" y="4592638"/>
            <a:ext cx="365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  <a:sym typeface="Symbol" charset="0"/>
              </a:rPr>
              <a:t>x</a:t>
            </a:r>
            <a:endParaRPr lang="en-US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87440" y="4978400"/>
            <a:ext cx="40940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coordonatele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punctelor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edgels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Voturi</a:t>
            </a:r>
            <a:endParaRPr lang="en-US" sz="2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781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Extensii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886" y="1175832"/>
            <a:ext cx="7772400" cy="5486400"/>
          </a:xfrm>
        </p:spPr>
        <p:txBody>
          <a:bodyPr>
            <a:noAutofit/>
          </a:bodyPr>
          <a:lstStyle/>
          <a:p>
            <a:pPr marL="457200" indent="-457200" eaLnBrk="1" hangingPunct="1">
              <a:buFontTx/>
              <a:buNone/>
              <a:defRPr/>
            </a:pPr>
            <a:r>
              <a:rPr lang="en-US" dirty="0" err="1">
                <a:latin typeface="Times New Roman"/>
                <a:cs typeface="Times New Roman"/>
              </a:rPr>
              <a:t>Extensia</a:t>
            </a:r>
            <a:r>
              <a:rPr lang="en-US" dirty="0">
                <a:latin typeface="Times New Roman"/>
                <a:cs typeface="Times New Roman"/>
              </a:rPr>
              <a:t> 1:  </a:t>
            </a:r>
            <a:r>
              <a:rPr lang="en-US" dirty="0" err="1">
                <a:latin typeface="Times New Roman"/>
                <a:cs typeface="Times New Roman"/>
              </a:rPr>
              <a:t>folosește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inițializează</a:t>
            </a:r>
            <a:r>
              <a:rPr lang="en-US" sz="2400" dirty="0">
                <a:latin typeface="Times New Roman"/>
                <a:cs typeface="Times New Roman"/>
              </a:rPr>
              <a:t> H[d,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dirty="0">
                <a:latin typeface="Times New Roman"/>
                <a:cs typeface="Times New Roman"/>
              </a:rPr>
              <a:t>]=0 (la </a:t>
            </a:r>
            <a:r>
              <a:rPr lang="en-US" sz="2400" dirty="0" err="1">
                <a:latin typeface="Times New Roman"/>
                <a:cs typeface="Times New Roman"/>
              </a:rPr>
              <a:t>fel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edgel</a:t>
            </a:r>
            <a:r>
              <a:rPr lang="en-US" sz="2400" dirty="0">
                <a:latin typeface="Times New Roman"/>
                <a:cs typeface="Times New Roman"/>
              </a:rPr>
              <a:t> din imagine I[</a:t>
            </a:r>
            <a:r>
              <a:rPr lang="en-US" sz="2400" dirty="0" err="1">
                <a:latin typeface="Times New Roman"/>
                <a:cs typeface="Times New Roman"/>
              </a:rPr>
              <a:t>x,y</a:t>
            </a:r>
            <a:r>
              <a:rPr lang="en-US" sz="2400" dirty="0">
                <a:latin typeface="Times New Roman"/>
                <a:cs typeface="Times New Roman"/>
              </a:rPr>
              <a:t>] </a:t>
            </a:r>
          </a:p>
          <a:p>
            <a:pPr marL="1238250" lvl="2" indent="-3810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</a:rPr>
              <a:t>    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 = 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gradientul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imaginii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 la (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x,y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FontTx/>
              <a:buNone/>
              <a:defRPr/>
            </a:pPr>
            <a:endParaRPr lang="en-US" dirty="0">
              <a:latin typeface="Times New Roman"/>
              <a:cs typeface="Times New Roman"/>
            </a:endParaRPr>
          </a:p>
          <a:p>
            <a:pPr marL="1257300" lvl="2" indent="-3429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    H[d, 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</a:t>
            </a:r>
            <a:r>
              <a:rPr lang="en-US" dirty="0">
                <a:latin typeface="Times New Roman"/>
                <a:cs typeface="Times New Roman"/>
              </a:rPr>
              <a:t>] += 1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>
                <a:latin typeface="Times New Roman"/>
                <a:cs typeface="Times New Roman"/>
              </a:rPr>
              <a:t>găsește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valorile</a:t>
            </a:r>
            <a:r>
              <a:rPr lang="en-US" sz="2400" dirty="0">
                <a:latin typeface="Times New Roman"/>
                <a:cs typeface="Times New Roman"/>
              </a:rPr>
              <a:t> (d</a:t>
            </a:r>
            <a:r>
              <a:rPr lang="en-US" sz="2400" baseline="30000" dirty="0">
                <a:latin typeface="Times New Roman"/>
                <a:cs typeface="Times New Roman"/>
              </a:rPr>
              <a:t>*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baseline="30000" dirty="0">
                <a:latin typeface="Times New Roman"/>
                <a:cs typeface="Times New Roman"/>
                <a:sym typeface="Symbol" charset="0"/>
              </a:rPr>
              <a:t>*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) </a:t>
            </a:r>
            <a:r>
              <a:rPr lang="en-US" sz="2400" dirty="0" err="1">
                <a:latin typeface="Times New Roman"/>
                <a:cs typeface="Times New Roman"/>
                <a:sym typeface="Symbol" charset="0"/>
              </a:rPr>
              <a:t>pentru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 care</a:t>
            </a:r>
            <a:r>
              <a:rPr lang="en-US" sz="2400" dirty="0">
                <a:latin typeface="Times New Roman"/>
                <a:cs typeface="Times New Roman"/>
              </a:rPr>
              <a:t> H[d*,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baseline="30000" dirty="0">
                <a:latin typeface="Times New Roman"/>
                <a:cs typeface="Times New Roman"/>
                <a:sym typeface="Symbol" charset="0"/>
              </a:rPr>
              <a:t>*</a:t>
            </a:r>
            <a:r>
              <a:rPr lang="en-US" sz="2400" dirty="0">
                <a:latin typeface="Times New Roman"/>
                <a:cs typeface="Times New Roman"/>
              </a:rPr>
              <a:t>]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maxim (la </a:t>
            </a:r>
            <a:r>
              <a:rPr lang="en-US" sz="2400" dirty="0" err="1">
                <a:latin typeface="Times New Roman"/>
                <a:cs typeface="Times New Roman"/>
              </a:rPr>
              <a:t>fel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>
                <a:latin typeface="Times New Roman"/>
                <a:cs typeface="Times New Roman"/>
              </a:rPr>
              <a:t>linia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detectată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dată</a:t>
            </a:r>
            <a:r>
              <a:rPr lang="en-US" sz="2400" dirty="0">
                <a:latin typeface="Times New Roman"/>
                <a:cs typeface="Times New Roman"/>
              </a:rPr>
              <a:t> de: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595407" y="387796"/>
            <a:ext cx="2352675" cy="828675"/>
            <a:chOff x="3840" y="1392"/>
            <a:chExt cx="1632" cy="624"/>
          </a:xfrm>
        </p:grpSpPr>
        <p:grpSp>
          <p:nvGrpSpPr>
            <p:cNvPr id="11270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1276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1278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2800" b="1">
                      <a:solidFill>
                        <a:srgbClr val="000000"/>
                      </a:solidFill>
                      <a:latin typeface="Times New Roman"/>
                      <a:ea typeface="+mn-ea"/>
                      <a:cs typeface="Times New Roman"/>
                    </a:endParaRPr>
                  </a:p>
                </p:txBody>
              </p:sp>
              <p:sp>
                <p:nvSpPr>
                  <p:cNvPr id="11281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>
                      <a:latin typeface="Times New Roman"/>
                      <a:cs typeface="Times New Roman"/>
                    </a:endParaRPr>
                  </a:p>
                </p:txBody>
              </p:sp>
            </p:grpSp>
            <p:pic>
              <p:nvPicPr>
                <p:cNvPr id="11279" name="Picture 9" descr="Edittex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277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271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1272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273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274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1275" name="Picture 15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73406"/>
              </p:ext>
            </p:extLst>
          </p:nvPr>
        </p:nvGraphicFramePr>
        <p:xfrm>
          <a:off x="1435100" y="3005138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400" imgH="203200" progId="Equation.3">
                  <p:embed/>
                </p:oleObj>
              </mc:Choice>
              <mc:Fallback>
                <p:oleObj name="Equation" r:id="rId8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005138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50" y="1098909"/>
            <a:ext cx="2115786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7CF52-653B-C1E3-2524-1F21C45D2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7981" y="4690311"/>
            <a:ext cx="2919360" cy="2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D2A0-DAD3-F6BA-2E3A-53C1CF34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E6F6135-866A-82EC-8ED7-0C79EB995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28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Extensii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CD99823-6C76-ABA8-3A19-D55FE53FF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2886" y="1175832"/>
            <a:ext cx="7772400" cy="5486400"/>
          </a:xfrm>
        </p:spPr>
        <p:txBody>
          <a:bodyPr>
            <a:noAutofit/>
          </a:bodyPr>
          <a:lstStyle/>
          <a:p>
            <a:pPr marL="457200" indent="-457200" eaLnBrk="1" hangingPunct="1">
              <a:buFontTx/>
              <a:buNone/>
              <a:defRPr/>
            </a:pPr>
            <a:r>
              <a:rPr lang="en-US" dirty="0" err="1">
                <a:latin typeface="Times New Roman"/>
                <a:cs typeface="Times New Roman"/>
              </a:rPr>
              <a:t>Extensia</a:t>
            </a:r>
            <a:r>
              <a:rPr lang="en-US" dirty="0">
                <a:latin typeface="Times New Roman"/>
                <a:cs typeface="Times New Roman"/>
              </a:rPr>
              <a:t> 1:  </a:t>
            </a:r>
            <a:r>
              <a:rPr lang="en-US" dirty="0" err="1">
                <a:latin typeface="Times New Roman"/>
                <a:cs typeface="Times New Roman"/>
              </a:rPr>
              <a:t>folosește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inițializează</a:t>
            </a:r>
            <a:r>
              <a:rPr lang="en-US" sz="2400" dirty="0">
                <a:latin typeface="Times New Roman"/>
                <a:cs typeface="Times New Roman"/>
              </a:rPr>
              <a:t> H[d,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dirty="0">
                <a:latin typeface="Times New Roman"/>
                <a:cs typeface="Times New Roman"/>
              </a:rPr>
              <a:t>]=0 (la </a:t>
            </a:r>
            <a:r>
              <a:rPr lang="en-US" sz="2400" dirty="0" err="1">
                <a:latin typeface="Times New Roman"/>
                <a:cs typeface="Times New Roman"/>
              </a:rPr>
              <a:t>fel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edgel</a:t>
            </a:r>
            <a:r>
              <a:rPr lang="en-US" sz="2400" dirty="0">
                <a:latin typeface="Times New Roman"/>
                <a:cs typeface="Times New Roman"/>
              </a:rPr>
              <a:t> din imagine I[</a:t>
            </a:r>
            <a:r>
              <a:rPr lang="en-US" sz="2400" dirty="0" err="1">
                <a:latin typeface="Times New Roman"/>
                <a:cs typeface="Times New Roman"/>
              </a:rPr>
              <a:t>x,y</a:t>
            </a:r>
            <a:r>
              <a:rPr lang="en-US" sz="2400" dirty="0">
                <a:latin typeface="Times New Roman"/>
                <a:cs typeface="Times New Roman"/>
              </a:rPr>
              <a:t>] </a:t>
            </a:r>
          </a:p>
          <a:p>
            <a:pPr marL="1238250" lvl="2" indent="-3810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</a:rPr>
              <a:t>    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 = 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gradientul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imaginii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 la (</a:t>
            </a:r>
            <a:r>
              <a:rPr lang="en-US" dirty="0" err="1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x,y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FontTx/>
              <a:buNone/>
              <a:defRPr/>
            </a:pPr>
            <a:endParaRPr lang="en-US" dirty="0">
              <a:latin typeface="Times New Roman"/>
              <a:cs typeface="Times New Roman"/>
            </a:endParaRPr>
          </a:p>
          <a:p>
            <a:pPr marL="1257300" lvl="2" indent="-3429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    </a:t>
            </a:r>
            <a:r>
              <a:rPr lang="en-US" dirty="0">
                <a:solidFill>
                  <a:srgbClr val="2FC338"/>
                </a:solidFill>
                <a:latin typeface="Times New Roman"/>
                <a:cs typeface="Times New Roman"/>
              </a:rPr>
              <a:t>H[d, </a:t>
            </a:r>
            <a:r>
              <a:rPr lang="en-US" dirty="0">
                <a:solidFill>
                  <a:srgbClr val="2FC338"/>
                </a:solidFill>
                <a:latin typeface="Times New Roman"/>
                <a:cs typeface="Times New Roman"/>
                <a:sym typeface="Symbol" pitchFamily="18" charset="2"/>
              </a:rPr>
              <a:t></a:t>
            </a:r>
            <a:r>
              <a:rPr lang="en-US" dirty="0">
                <a:solidFill>
                  <a:srgbClr val="2FC338"/>
                </a:solidFill>
                <a:latin typeface="Times New Roman"/>
                <a:cs typeface="Times New Roman"/>
              </a:rPr>
              <a:t>] += 1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>
                <a:latin typeface="Times New Roman"/>
                <a:cs typeface="Times New Roman"/>
              </a:rPr>
              <a:t>găsește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valorile</a:t>
            </a:r>
            <a:r>
              <a:rPr lang="en-US" sz="2400" dirty="0">
                <a:latin typeface="Times New Roman"/>
                <a:cs typeface="Times New Roman"/>
              </a:rPr>
              <a:t> (d</a:t>
            </a:r>
            <a:r>
              <a:rPr lang="en-US" sz="2400" baseline="30000" dirty="0">
                <a:latin typeface="Times New Roman"/>
                <a:cs typeface="Times New Roman"/>
              </a:rPr>
              <a:t>*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baseline="30000" dirty="0">
                <a:latin typeface="Times New Roman"/>
                <a:cs typeface="Times New Roman"/>
                <a:sym typeface="Symbol" charset="0"/>
              </a:rPr>
              <a:t>*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) </a:t>
            </a:r>
            <a:r>
              <a:rPr lang="en-US" sz="2400" dirty="0" err="1">
                <a:latin typeface="Times New Roman"/>
                <a:cs typeface="Times New Roman"/>
                <a:sym typeface="Symbol" charset="0"/>
              </a:rPr>
              <a:t>pentru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 care</a:t>
            </a:r>
            <a:r>
              <a:rPr lang="en-US" sz="2400" dirty="0">
                <a:latin typeface="Times New Roman"/>
                <a:cs typeface="Times New Roman"/>
              </a:rPr>
              <a:t> H[d*,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</a:t>
            </a:r>
            <a:r>
              <a:rPr lang="en-US" sz="2400" baseline="30000" dirty="0">
                <a:latin typeface="Times New Roman"/>
                <a:cs typeface="Times New Roman"/>
                <a:sym typeface="Symbol" charset="0"/>
              </a:rPr>
              <a:t>*</a:t>
            </a:r>
            <a:r>
              <a:rPr lang="en-US" sz="2400" dirty="0">
                <a:latin typeface="Times New Roman"/>
                <a:cs typeface="Times New Roman"/>
              </a:rPr>
              <a:t>]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maxim (la </a:t>
            </a:r>
            <a:r>
              <a:rPr lang="en-US" sz="2400" dirty="0" err="1">
                <a:latin typeface="Times New Roman"/>
                <a:cs typeface="Times New Roman"/>
              </a:rPr>
              <a:t>fel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>
                <a:latin typeface="Times New Roman"/>
                <a:cs typeface="Times New Roman"/>
              </a:rPr>
              <a:t>linia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detectată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dată</a:t>
            </a:r>
            <a:r>
              <a:rPr lang="en-US" sz="2400" dirty="0">
                <a:latin typeface="Times New Roman"/>
                <a:cs typeface="Times New Roman"/>
              </a:rPr>
              <a:t> de: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5E1FB547-581B-510E-9AF2-8F49E33B36DA}"/>
              </a:ext>
            </a:extLst>
          </p:cNvPr>
          <p:cNvGrpSpPr>
            <a:grpSpLocks/>
          </p:cNvGrpSpPr>
          <p:nvPr/>
        </p:nvGrpSpPr>
        <p:grpSpPr bwMode="auto">
          <a:xfrm>
            <a:off x="6595407" y="387796"/>
            <a:ext cx="2352675" cy="828675"/>
            <a:chOff x="3840" y="1392"/>
            <a:chExt cx="1632" cy="624"/>
          </a:xfrm>
        </p:grpSpPr>
        <p:grpSp>
          <p:nvGrpSpPr>
            <p:cNvPr id="11270" name="Group 4">
              <a:extLst>
                <a:ext uri="{FF2B5EF4-FFF2-40B4-BE49-F238E27FC236}">
                  <a16:creationId xmlns:a16="http://schemas.microsoft.com/office/drawing/2014/main" id="{4B9323CD-B132-AF59-5919-1CD830781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1276" name="Group 5">
                <a:extLst>
                  <a:ext uri="{FF2B5EF4-FFF2-40B4-BE49-F238E27FC236}">
                    <a16:creationId xmlns:a16="http://schemas.microsoft.com/office/drawing/2014/main" id="{62FEA0E3-1EF2-4260-36DD-F6442BF217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1278" name="Group 6">
                  <a:extLst>
                    <a:ext uri="{FF2B5EF4-FFF2-40B4-BE49-F238E27FC236}">
                      <a16:creationId xmlns:a16="http://schemas.microsoft.com/office/drawing/2014/main" id="{4298F217-BF25-E6F8-3578-AAE25EBBFC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>
                    <a:extLst>
                      <a:ext uri="{FF2B5EF4-FFF2-40B4-BE49-F238E27FC236}">
                        <a16:creationId xmlns:a16="http://schemas.microsoft.com/office/drawing/2014/main" id="{95F3D439-FB78-533C-BB2D-DB96389F09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2800" b="1">
                      <a:solidFill>
                        <a:srgbClr val="000000"/>
                      </a:solidFill>
                      <a:latin typeface="Times New Roman"/>
                      <a:ea typeface="+mn-ea"/>
                      <a:cs typeface="Times New Roman"/>
                    </a:endParaRPr>
                  </a:p>
                </p:txBody>
              </p:sp>
              <p:sp>
                <p:nvSpPr>
                  <p:cNvPr id="11281" name="Line 8">
                    <a:extLst>
                      <a:ext uri="{FF2B5EF4-FFF2-40B4-BE49-F238E27FC236}">
                        <a16:creationId xmlns:a16="http://schemas.microsoft.com/office/drawing/2014/main" id="{318E0309-C3D7-2BA5-4D1D-B7A7E488C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>
                      <a:latin typeface="Times New Roman"/>
                      <a:cs typeface="Times New Roman"/>
                    </a:endParaRPr>
                  </a:p>
                </p:txBody>
              </p:sp>
            </p:grpSp>
            <p:pic>
              <p:nvPicPr>
                <p:cNvPr id="11279" name="Picture 9" descr="Edittex">
                  <a:extLst>
                    <a:ext uri="{FF2B5EF4-FFF2-40B4-BE49-F238E27FC236}">
                      <a16:creationId xmlns:a16="http://schemas.microsoft.com/office/drawing/2014/main" id="{809A617C-1524-9D6B-55CE-79DCCDFF691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277" name="Oval 10">
                <a:extLst>
                  <a:ext uri="{FF2B5EF4-FFF2-40B4-BE49-F238E27FC236}">
                    <a16:creationId xmlns:a16="http://schemas.microsoft.com/office/drawing/2014/main" id="{609CDCEF-60F6-79E2-7F34-0AACCDEAE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271" name="Group 11">
              <a:extLst>
                <a:ext uri="{FF2B5EF4-FFF2-40B4-BE49-F238E27FC236}">
                  <a16:creationId xmlns:a16="http://schemas.microsoft.com/office/drawing/2014/main" id="{E8F85948-8DAC-E64B-048C-54353C024D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1272" name="Line 12">
                <a:extLst>
                  <a:ext uri="{FF2B5EF4-FFF2-40B4-BE49-F238E27FC236}">
                    <a16:creationId xmlns:a16="http://schemas.microsoft.com/office/drawing/2014/main" id="{BF2757B6-66B5-1369-33FA-E55EDD8B3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273" name="Line 13">
                <a:extLst>
                  <a:ext uri="{FF2B5EF4-FFF2-40B4-BE49-F238E27FC236}">
                    <a16:creationId xmlns:a16="http://schemas.microsoft.com/office/drawing/2014/main" id="{4DE14A3C-ED65-3D3A-4633-2F0513251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274" name="Freeform 14">
                <a:extLst>
                  <a:ext uri="{FF2B5EF4-FFF2-40B4-BE49-F238E27FC236}">
                    <a16:creationId xmlns:a16="http://schemas.microsoft.com/office/drawing/2014/main" id="{A584E793-DDDB-79C3-3293-9EDCF8646CF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1275" name="Picture 15" descr="Edittex">
                <a:extLst>
                  <a:ext uri="{FF2B5EF4-FFF2-40B4-BE49-F238E27FC236}">
                    <a16:creationId xmlns:a16="http://schemas.microsoft.com/office/drawing/2014/main" id="{D10E5971-3536-F119-45FC-F08319EB3005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1265" name="Object 1">
            <a:extLst>
              <a:ext uri="{FF2B5EF4-FFF2-40B4-BE49-F238E27FC236}">
                <a16:creationId xmlns:a16="http://schemas.microsoft.com/office/drawing/2014/main" id="{90BB0559-5F80-F7A4-4070-E76FFBACD8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3005138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400" imgH="203200" progId="Equation.3">
                  <p:embed/>
                </p:oleObj>
              </mc:Choice>
              <mc:Fallback>
                <p:oleObj name="Equation" r:id="rId8" imgW="1168400" imgH="203200" progId="Equation.3">
                  <p:embed/>
                  <p:pic>
                    <p:nvPicPr>
                      <p:cNvPr id="112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005138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>
            <a:extLst>
              <a:ext uri="{FF2B5EF4-FFF2-40B4-BE49-F238E27FC236}">
                <a16:creationId xmlns:a16="http://schemas.microsoft.com/office/drawing/2014/main" id="{B59F571F-0912-C075-B675-17777A10F82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50" y="1098909"/>
            <a:ext cx="2115786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6">
            <a:extLst>
              <a:ext uri="{FF2B5EF4-FFF2-40B4-BE49-F238E27FC236}">
                <a16:creationId xmlns:a16="http://schemas.microsoft.com/office/drawing/2014/main" id="{9562B0DA-BF66-06C0-C01E-95FEC3060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CF1D9-BA02-61FA-34D2-2B9D448BE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7981" y="4690311"/>
            <a:ext cx="2919360" cy="295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F6319-46BF-F725-29F4-393B36A482AF}"/>
              </a:ext>
            </a:extLst>
          </p:cNvPr>
          <p:cNvSpPr txBox="1"/>
          <p:nvPr/>
        </p:nvSpPr>
        <p:spPr>
          <a:xfrm>
            <a:off x="162886" y="5329326"/>
            <a:ext cx="8371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/>
                <a:cs typeface="Times New Roman"/>
              </a:rPr>
              <a:t>Extensia</a:t>
            </a:r>
            <a:r>
              <a:rPr lang="en-US" sz="3200" dirty="0">
                <a:latin typeface="Times New Roman"/>
                <a:cs typeface="Times New Roman"/>
              </a:rPr>
              <a:t> 2: </a:t>
            </a:r>
            <a:r>
              <a:rPr lang="en-US" sz="3200" dirty="0">
                <a:solidFill>
                  <a:srgbClr val="2FC338"/>
                </a:solidFill>
                <a:latin typeface="Times New Roman"/>
                <a:cs typeface="Times New Roman"/>
              </a:rPr>
              <a:t>H[d, </a:t>
            </a:r>
            <a:r>
              <a:rPr lang="en-US" sz="3200" dirty="0">
                <a:solidFill>
                  <a:srgbClr val="2FC338"/>
                </a:solidFill>
                <a:latin typeface="Times New Roman"/>
                <a:cs typeface="Times New Roman"/>
                <a:sym typeface="Symbol" pitchFamily="18" charset="2"/>
              </a:rPr>
              <a:t></a:t>
            </a:r>
            <a:r>
              <a:rPr lang="en-US" sz="3200" dirty="0">
                <a:solidFill>
                  <a:srgbClr val="2FC338"/>
                </a:solidFill>
                <a:latin typeface="Times New Roman"/>
                <a:cs typeface="Times New Roman"/>
              </a:rPr>
              <a:t>] += </a:t>
            </a:r>
            <a:r>
              <a:rPr lang="en-US" sz="3200" dirty="0" err="1">
                <a:solidFill>
                  <a:srgbClr val="2FC338"/>
                </a:solidFill>
                <a:latin typeface="Times New Roman"/>
                <a:cs typeface="Times New Roman"/>
              </a:rPr>
              <a:t>magnitudine</a:t>
            </a:r>
            <a:r>
              <a:rPr lang="en-US" sz="3200" dirty="0">
                <a:solidFill>
                  <a:srgbClr val="2FC338"/>
                </a:solidFill>
                <a:latin typeface="Times New Roman"/>
                <a:cs typeface="Times New Roman"/>
              </a:rPr>
              <a:t> gradient (</a:t>
            </a:r>
            <a:r>
              <a:rPr lang="en-US" sz="3200" dirty="0" err="1">
                <a:solidFill>
                  <a:srgbClr val="2FC338"/>
                </a:solidFill>
                <a:latin typeface="Times New Roman"/>
                <a:cs typeface="Times New Roman"/>
              </a:rPr>
              <a:t>x,y</a:t>
            </a:r>
            <a:r>
              <a:rPr lang="en-US" sz="3200" dirty="0">
                <a:solidFill>
                  <a:srgbClr val="2FC338"/>
                </a:solidFill>
                <a:latin typeface="Times New Roman"/>
                <a:cs typeface="Times New Roman"/>
              </a:rPr>
              <a:t>)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388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>
                <a:latin typeface="Times New Roman"/>
                <a:cs typeface="Times New Roman"/>
                <a:sym typeface="Wingdings" pitchFamily="2" charset="2"/>
              </a:rPr>
              <a:t> Canny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912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Canny </a:t>
            </a:r>
            <a:r>
              <a:rPr lang="en-US" dirty="0"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dirty="0" err="1">
                <a:latin typeface="Times New Roman"/>
                <a:cs typeface="Times New Roman"/>
                <a:sym typeface="Wingdings" pitchFamily="2" charset="2"/>
              </a:rPr>
              <a:t>Transformata</a:t>
            </a:r>
            <a:r>
              <a:rPr lang="en-US" dirty="0">
                <a:latin typeface="Times New Roman"/>
                <a:cs typeface="Times New Roman"/>
                <a:sym typeface="Wingdings" pitchFamily="2" charset="2"/>
              </a:rPr>
              <a:t> Hough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/>
          <a:srcRect l="19096" t="27779" r="40971" b="31944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85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 l="19096" t="27779" r="40971" b="31944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630238" y="0"/>
            <a:ext cx="7886700" cy="1325563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dirty="0" err="1">
                <a:latin typeface="Times New Roman"/>
                <a:cs typeface="Times New Roman"/>
                <a:sym typeface="Wingdings" pitchFamily="2" charset="2"/>
              </a:rPr>
              <a:t>Muchii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dirty="0"/>
              <a:t>	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 cstate="print"/>
          <a:srcRect l="23016" t="15237" r="45238" b="16190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385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-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002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cercuri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raza</a:t>
            </a:r>
            <a:r>
              <a:rPr lang="en-US" sz="2400" dirty="0">
                <a:latin typeface="Times New Roman"/>
                <a:cs typeface="Times New Roman"/>
              </a:rPr>
              <a:t> r </a:t>
            </a:r>
            <a:r>
              <a:rPr lang="en-US" sz="2400" dirty="0" err="1">
                <a:latin typeface="Times New Roman"/>
                <a:cs typeface="Times New Roman"/>
              </a:rPr>
              <a:t>fixată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5"/>
            <a:ext cx="8229600" cy="12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Cerc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centru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(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)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și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raza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42636"/>
              </p:ext>
            </p:extLst>
          </p:nvPr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imaginii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5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242805"/>
              </p:ext>
            </p:extLst>
          </p:nvPr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835" imgH="139518" progId="Equation.3">
                  <p:embed/>
                </p:oleObj>
              </mc:Choice>
              <mc:Fallback>
                <p:oleObj name="Equation" r:id="rId6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992550"/>
              </p:ext>
            </p:extLst>
          </p:nvPr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Ecuația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53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33" grpId="0"/>
      <p:bldP spid="12" grpId="0" animBg="1"/>
      <p:bldP spid="1032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raza</a:t>
            </a:r>
            <a:r>
              <a:rPr lang="en-US" sz="2400" dirty="0">
                <a:latin typeface="Times New Roman"/>
                <a:cs typeface="Times New Roman"/>
              </a:rPr>
              <a:t> r </a:t>
            </a:r>
            <a:r>
              <a:rPr lang="en-US" sz="2400" dirty="0" err="1">
                <a:latin typeface="Times New Roman"/>
                <a:cs typeface="Times New Roman"/>
              </a:rPr>
              <a:t>fixată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5"/>
            <a:ext cx="8229600" cy="101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Cerc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a,b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raza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63014"/>
              </p:ext>
            </p:extLst>
          </p:nvPr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imaginii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5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5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Intersecție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cele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multe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voturi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centru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cercului</a:t>
            </a:r>
            <a:endParaRPr lang="en-US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cercuri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73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7" y="1079473"/>
            <a:ext cx="5864152" cy="566291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Aplicație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detectarea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liniilor</a:t>
            </a:r>
            <a:r>
              <a:rPr lang="en-US" sz="2800" dirty="0">
                <a:latin typeface="Times New Roman"/>
                <a:cs typeface="Times New Roman"/>
              </a:rPr>
              <a:t> cu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transformata</a:t>
            </a:r>
            <a:r>
              <a:rPr lang="en-US" sz="2400" dirty="0">
                <a:latin typeface="Times New Roman"/>
                <a:cs typeface="Times New Roman"/>
              </a:rPr>
              <a:t> Hough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RANSAC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Compararea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contururilor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de </a:t>
            </a:r>
            <a:r>
              <a:rPr lang="en-US" sz="4400" dirty="0" err="1">
                <a:latin typeface="Times New Roman"/>
                <a:cs typeface="Times New Roman"/>
              </a:rPr>
              <a:t>azi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871" y="2636498"/>
            <a:ext cx="1356573" cy="1016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7" descr="tower_param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37" y="1079473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22251" t="42935" r="49876" b="42860"/>
          <a:stretch/>
        </p:blipFill>
        <p:spPr bwMode="auto">
          <a:xfrm>
            <a:off x="6005919" y="4678678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7193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rază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necunoscută</a:t>
            </a:r>
            <a:r>
              <a:rPr lang="en-US" sz="2400" dirty="0">
                <a:latin typeface="Times New Roman"/>
                <a:cs typeface="Times New Roman"/>
              </a:rPr>
              <a:t> 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5"/>
            <a:ext cx="8229600" cy="101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Cerc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a,b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raza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31987"/>
              </p:ext>
            </p:extLst>
          </p:nvPr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5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imaginii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1905000" y="3709983"/>
            <a:ext cx="1371600" cy="1295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4864105" y="2954332"/>
            <a:ext cx="4279895" cy="3249655"/>
            <a:chOff x="4864105" y="2954332"/>
            <a:chExt cx="4279895" cy="3249655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8588430" y="4743468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0617" y="5327676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2059" y="2954332"/>
              <a:ext cx="6285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133600" y="4114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286000" y="434340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438400" y="4876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cercuri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644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rază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necunoscută</a:t>
            </a:r>
            <a:r>
              <a:rPr lang="en-US" sz="2400" dirty="0">
                <a:latin typeface="Times New Roman"/>
                <a:cs typeface="Times New Roman"/>
              </a:rPr>
              <a:t> 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Cerc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a,b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raza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954438"/>
              </p:ext>
            </p:extLst>
          </p:nvPr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imaginii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514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cercuri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3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Intersecția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conuri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intersection_of_con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1" y="1801843"/>
            <a:ext cx="3852691" cy="38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6" y="2297097"/>
            <a:ext cx="9236346" cy="693747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rază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necunoscută</a:t>
            </a:r>
            <a:r>
              <a:rPr lang="en-US" sz="2400" dirty="0">
                <a:latin typeface="Times New Roman"/>
                <a:cs typeface="Times New Roman"/>
              </a:rPr>
              <a:t> r, cu </a:t>
            </a:r>
            <a:r>
              <a:rPr lang="en-US" sz="2400" dirty="0" err="1">
                <a:latin typeface="Times New Roman"/>
                <a:cs typeface="Times New Roman"/>
              </a:rPr>
              <a:t>direcția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cunoscută</a:t>
            </a:r>
            <a:r>
              <a:rPr lang="en-US" sz="2400" b="1" dirty="0">
                <a:latin typeface="Times New Roman"/>
                <a:cs typeface="Times New Roman"/>
              </a:rPr>
              <a:t> a </a:t>
            </a:r>
            <a:r>
              <a:rPr lang="en-US" sz="2400" b="1" dirty="0" err="1">
                <a:latin typeface="Times New Roman"/>
                <a:cs typeface="Times New Roman"/>
              </a:rPr>
              <a:t>gradientului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126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Cerc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a,b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raza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65221"/>
              </p:ext>
            </p:extLst>
          </p:nvPr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img007"/>
          <p:cNvPicPr>
            <a:picLocks noChangeAspect="1" noChangeArrowheads="1"/>
          </p:cNvPicPr>
          <p:nvPr/>
        </p:nvPicPr>
        <p:blipFill>
          <a:blip r:embed="rId5" cstate="print"/>
          <a:srcRect r="52724"/>
          <a:stretch>
            <a:fillRect/>
          </a:stretch>
        </p:blipFill>
        <p:spPr bwMode="auto">
          <a:xfrm>
            <a:off x="1173213" y="299084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973813" y="5581644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833525" y="5581685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Spațiul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imaginii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554213" y="3219444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011413" y="3600444"/>
            <a:ext cx="1371600" cy="1295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373613" y="4210044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6" cstate="print"/>
          <a:srcRect l="36250" t="66354" r="50417" b="5707"/>
          <a:stretch>
            <a:fillRect/>
          </a:stretch>
        </p:blipFill>
        <p:spPr bwMode="auto">
          <a:xfrm>
            <a:off x="5821413" y="3067044"/>
            <a:ext cx="2022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Line 17"/>
          <p:cNvSpPr>
            <a:spLocks noChangeShapeType="1"/>
          </p:cNvSpPr>
          <p:nvPr/>
        </p:nvSpPr>
        <p:spPr bwMode="auto">
          <a:xfrm rot="2717577">
            <a:off x="1875681" y="4663276"/>
            <a:ext cx="639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rot="2717577" flipV="1">
            <a:off x="2347963" y="42640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2717577">
            <a:off x="2108251" y="457675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1630413" y="4667244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2201913" y="4468807"/>
            <a:ext cx="31262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200" i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θ</a:t>
            </a:r>
            <a:endParaRPr lang="en-US" sz="1200" i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544813" y="4133844"/>
            <a:ext cx="228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x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cercuri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569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Originală</a:t>
            </a:r>
            <a:endParaRPr lang="en-GB" sz="2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Muchii</a:t>
            </a:r>
            <a:endParaRPr lang="en-GB" sz="2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Exemplu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detectarea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cercurilor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cu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transformata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60223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Voturi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moneda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Două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transformate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Hough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folosite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,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una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pentru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fiecare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rază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a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monedelor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. </a:t>
            </a:r>
            <a:endParaRPr lang="en-US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0077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Originală</a:t>
            </a:r>
            <a:endParaRPr lang="en-GB" sz="2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Muchii</a:t>
            </a:r>
            <a:endParaRPr lang="en-GB" sz="2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70240" y="1169754"/>
            <a:ext cx="3392497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Detecții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combinate</a:t>
            </a:r>
            <a:endParaRPr lang="en-GB" sz="2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Exemplu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detectarea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cercurilor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cu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transformata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Hough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602230" cy="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Voturi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2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moneda</a:t>
            </a: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10131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generalizată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29 at 23.2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079889"/>
            <a:ext cx="7366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1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28650" y="1325562"/>
            <a:ext cx="7886700" cy="485140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folosește</a:t>
            </a:r>
            <a:r>
              <a:rPr lang="en-US" sz="2400" dirty="0">
                <a:latin typeface="Times New Roman"/>
                <a:cs typeface="Times New Roman"/>
              </a:rPr>
              <a:t> “</a:t>
            </a:r>
            <a:r>
              <a:rPr lang="en-US" sz="2400" dirty="0" err="1">
                <a:latin typeface="Times New Roman"/>
                <a:cs typeface="Times New Roman"/>
              </a:rPr>
              <a:t>cuvinte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vizuale</a:t>
            </a:r>
            <a:r>
              <a:rPr lang="en-US" sz="2400" dirty="0">
                <a:latin typeface="Times New Roman"/>
                <a:cs typeface="Times New Roman"/>
              </a:rPr>
              <a:t>” care </a:t>
            </a:r>
            <a:r>
              <a:rPr lang="en-US" sz="2400" dirty="0" err="1">
                <a:latin typeface="Times New Roman"/>
                <a:cs typeface="Times New Roman"/>
              </a:rPr>
              <a:t>votează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centrul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obiectului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3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33400" y="2159000"/>
            <a:ext cx="4648200" cy="3392488"/>
            <a:chOff x="336" y="1360"/>
            <a:chExt cx="2928" cy="2137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49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imagine de </a:t>
              </a:r>
              <a:r>
                <a:rPr lang="en-US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antrenare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530858" y="3429000"/>
            <a:ext cx="3382968" cy="1390650"/>
            <a:chOff x="3484" y="2160"/>
            <a:chExt cx="2131" cy="876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1066291" imgH="1041270" progId="">
                    <p:embed/>
                  </p:oleObj>
                </mc:Choice>
                <mc:Fallback>
                  <p:oleObj name="Image" r:id="rId5" imgW="1066291" imgH="104127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484" y="2832"/>
              <a:ext cx="2131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“</a:t>
              </a:r>
              <a:r>
                <a:rPr lang="en-US" sz="1500" kern="1200" dirty="0" err="1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cuvânt</a:t>
              </a:r>
              <a:r>
                <a:rPr lang="en-US" sz="1500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US" sz="1500" kern="1200" dirty="0" err="1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vizual</a:t>
              </a:r>
              <a:r>
                <a:rPr lang="en-US" sz="1500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” cu </a:t>
              </a:r>
              <a:r>
                <a:rPr lang="en-US" sz="1500" kern="1200" dirty="0" err="1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vectorul</a:t>
              </a:r>
              <a:r>
                <a:rPr lang="en-US" sz="1500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de </a:t>
              </a:r>
              <a:r>
                <a:rPr lang="en-US" sz="1500" kern="1200" dirty="0" err="1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deplasare</a:t>
              </a:r>
              <a:endParaRPr lang="en-US" sz="15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generalizată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16" name="Picture 12"/>
          <p:cNvPicPr>
            <a:picLocks noChangeAspect="1" noChangeArrowheads="1"/>
          </p:cNvPicPr>
          <p:nvPr/>
        </p:nvPicPr>
        <p:blipFill>
          <a:blip r:embed="rId3" cstate="print"/>
          <a:srcRect t="25597" b="25597"/>
          <a:stretch>
            <a:fillRect/>
          </a:stretch>
        </p:blipFill>
        <p:spPr bwMode="auto">
          <a:xfrm>
            <a:off x="228600" y="2047876"/>
            <a:ext cx="8763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61035"/>
            <a:ext cx="7886700" cy="491592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folosește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cuvinte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vizuale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votează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centrul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obiectului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3430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914400" y="3532188"/>
            <a:ext cx="7239000" cy="762000"/>
            <a:chOff x="576" y="2225"/>
            <a:chExt cx="4560" cy="480"/>
          </a:xfrm>
        </p:grpSpPr>
        <p:sp>
          <p:nvSpPr>
            <p:cNvPr id="1634310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4800" y="3684588"/>
            <a:ext cx="8458200" cy="304800"/>
            <a:chOff x="192" y="2321"/>
            <a:chExt cx="5328" cy="192"/>
          </a:xfrm>
        </p:grpSpPr>
        <p:sp>
          <p:nvSpPr>
            <p:cNvPr id="1634312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3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4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5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6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634328" name="Text Box 24"/>
          <p:cNvSpPr txBox="1">
            <a:spLocks noChangeArrowheads="1"/>
          </p:cNvSpPr>
          <p:nvPr/>
        </p:nvSpPr>
        <p:spPr bwMode="auto">
          <a:xfrm>
            <a:off x="3952875" y="5223670"/>
            <a:ext cx="20965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Imagine de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testare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981200" y="3608388"/>
            <a:ext cx="5105400" cy="228600"/>
            <a:chOff x="1248" y="2273"/>
            <a:chExt cx="3216" cy="144"/>
          </a:xfrm>
        </p:grpSpPr>
        <p:sp>
          <p:nvSpPr>
            <p:cNvPr id="1634314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 </a:t>
            </a:r>
            <a:r>
              <a:rPr lang="en-US" dirty="0" err="1">
                <a:latin typeface="Times New Roman"/>
                <a:cs typeface="Times New Roman"/>
              </a:rPr>
              <a:t>generalizată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85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RANSAC</a:t>
            </a:r>
          </a:p>
        </p:txBody>
      </p:sp>
    </p:spTree>
    <p:extLst>
      <p:ext uri="{BB962C8B-B14F-4D97-AF65-F5344CB8AC3E}">
        <p14:creationId xmlns:p14="http://schemas.microsoft.com/office/powerpoint/2010/main" val="107637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</a:t>
            </a:r>
          </a:p>
        </p:txBody>
      </p:sp>
    </p:spTree>
    <p:extLst>
      <p:ext uri="{BB962C8B-B14F-4D97-AF65-F5344CB8AC3E}">
        <p14:creationId xmlns:p14="http://schemas.microsoft.com/office/powerpoint/2010/main" val="4197385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7" y="1637665"/>
            <a:ext cx="6337777" cy="474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6324" y="1133534"/>
            <a:ext cx="365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Unde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se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află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linia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3867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7" y="1637665"/>
            <a:ext cx="6337777" cy="474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442736" y="2660014"/>
            <a:ext cx="5924313" cy="167086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15647" y="1128657"/>
            <a:ext cx="50371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Soluția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metodei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celor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mici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pătrate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06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712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dreapta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958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eroare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3618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latin typeface="Calibri" pitchFamily="34" charset="0"/>
                <a:cs typeface="Arial" charset="0"/>
              </a:rPr>
              <a:t>eroare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634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latin typeface="Calibri" pitchFamily="34" charset="0"/>
                <a:cs typeface="Arial" charset="0"/>
              </a:rPr>
              <a:t>eroare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2213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7665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RANSAC pentru detectarea 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latin typeface="Calibri" pitchFamily="34" charset="0"/>
                <a:cs typeface="Arial" charset="0"/>
              </a:rPr>
              <a:t>eroare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38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7665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latin typeface="Calibri" pitchFamily="34" charset="0"/>
                <a:cs typeface="Arial" charset="0"/>
              </a:rPr>
              <a:t>eroare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3092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dintre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toate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dreapta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latin typeface="Calibri" pitchFamily="34" charset="0"/>
                <a:cs typeface="Arial" charset="0"/>
              </a:rPr>
              <a:t>eroare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8" name="Picture 8" descr="Picture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45277"/>
            <a:ext cx="6347302" cy="4783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02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Parametrizarea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dreptelor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Exemple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909" y="4029208"/>
            <a:ext cx="8700982" cy="2362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Ecuația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planul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:   y = m * x + b,</a:t>
            </a: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m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panta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înclinarea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axa</a:t>
            </a:r>
            <a:r>
              <a:rPr lang="en-US" sz="2400" dirty="0">
                <a:latin typeface="Times New Roman"/>
                <a:cs typeface="Times New Roman"/>
              </a:rPr>
              <a:t> Ox),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b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originea</a:t>
            </a:r>
            <a:r>
              <a:rPr lang="en-US" sz="2400" dirty="0">
                <a:latin typeface="Times New Roman"/>
                <a:cs typeface="Times New Roman"/>
              </a:rPr>
              <a:t> O(0,0))</a:t>
            </a: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err="1">
                <a:latin typeface="Times New Roman"/>
                <a:cs typeface="Times New Roman"/>
              </a:rPr>
              <a:t>m,b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33022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39664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493889" y="1501420"/>
            <a:ext cx="2941461" cy="25277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0489" y="1316754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y = x, 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m=1, b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5890" y="1838486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y = x + 2, </a:t>
            </a:r>
            <a:r>
              <a:rPr lang="en-US" dirty="0" err="1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 m=1, b = 2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12184" y="1156974"/>
            <a:ext cx="2941461" cy="2527788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1" y="2456554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y = 2x,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 m=2, b = 0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8849" y="1163178"/>
            <a:ext cx="1510595" cy="28660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4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2" grpId="0"/>
      <p:bldP spid="10" grpId="0"/>
      <p:bldP spid="11" grpId="0" animBg="1"/>
      <p:bldP spid="12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82600" y="1493838"/>
            <a:ext cx="86614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RAN</a:t>
            </a:r>
            <a:r>
              <a:rPr lang="en-US" sz="2800" dirty="0" err="1">
                <a:latin typeface="Times New Roman"/>
                <a:cs typeface="Times New Roman"/>
              </a:rPr>
              <a:t>dom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SA</a:t>
            </a:r>
            <a:r>
              <a:rPr lang="en-US" sz="2800" dirty="0" err="1">
                <a:latin typeface="Times New Roman"/>
                <a:cs typeface="Times New Roman"/>
              </a:rPr>
              <a:t>mple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lang="en-US" sz="2800" dirty="0">
                <a:latin typeface="Times New Roman"/>
                <a:cs typeface="Times New Roman"/>
              </a:rPr>
              <a:t>onsensus</a:t>
            </a: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b="1" dirty="0" err="1">
                <a:latin typeface="Times New Roman"/>
                <a:cs typeface="Times New Roman"/>
              </a:rPr>
              <a:t>idee</a:t>
            </a: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latin typeface="Times New Roman"/>
                <a:cs typeface="Times New Roman"/>
              </a:rPr>
              <a:t>principală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vrem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evităm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impactul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punctelor</a:t>
            </a:r>
            <a:r>
              <a:rPr lang="en-US" sz="2800" dirty="0">
                <a:latin typeface="Times New Roman"/>
                <a:cs typeface="Times New Roman"/>
              </a:rPr>
              <a:t> outlier, ne </a:t>
            </a:r>
            <a:r>
              <a:rPr lang="en-US" sz="2800" dirty="0" err="1">
                <a:latin typeface="Times New Roman"/>
                <a:cs typeface="Times New Roman"/>
              </a:rPr>
              <a:t>concentrăm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găsim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punctele</a:t>
            </a:r>
            <a:r>
              <a:rPr lang="en-US" sz="2800" dirty="0">
                <a:latin typeface="Times New Roman"/>
                <a:cs typeface="Times New Roman"/>
              </a:rPr>
              <a:t> “inlier”, </a:t>
            </a:r>
            <a:r>
              <a:rPr lang="en-US" sz="2800" dirty="0" err="1">
                <a:latin typeface="Times New Roman"/>
                <a:cs typeface="Times New Roman"/>
              </a:rPr>
              <a:t>și</a:t>
            </a:r>
            <a:r>
              <a:rPr lang="en-US" sz="2800" dirty="0">
                <a:latin typeface="Times New Roman"/>
                <a:cs typeface="Times New Roman"/>
              </a:rPr>
              <a:t> le </a:t>
            </a:r>
            <a:r>
              <a:rPr lang="en-US" sz="2800" dirty="0" err="1">
                <a:latin typeface="Times New Roman"/>
                <a:cs typeface="Times New Roman"/>
              </a:rPr>
              <a:t>folosim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doar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acestea</a:t>
            </a:r>
            <a:r>
              <a:rPr lang="en-US" sz="2800" dirty="0">
                <a:latin typeface="Times New Roman"/>
                <a:cs typeface="Times New Roman"/>
              </a:rPr>
              <a:t> la </a:t>
            </a:r>
            <a:r>
              <a:rPr lang="en-US" sz="2800" dirty="0" err="1">
                <a:latin typeface="Times New Roman"/>
                <a:cs typeface="Times New Roman"/>
              </a:rPr>
              <a:t>găsirea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parametrilor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modelului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b="1" dirty="0" err="1">
                <a:latin typeface="Times New Roman"/>
                <a:cs typeface="Times New Roman"/>
              </a:rPr>
              <a:t>intuiție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un </a:t>
            </a:r>
            <a:r>
              <a:rPr lang="en-US" sz="2800" dirty="0" err="1">
                <a:latin typeface="Times New Roman"/>
                <a:cs typeface="Times New Roman"/>
              </a:rPr>
              <a:t>punct</a:t>
            </a:r>
            <a:r>
              <a:rPr lang="en-US" sz="2800" dirty="0">
                <a:latin typeface="Times New Roman"/>
                <a:cs typeface="Times New Roman"/>
              </a:rPr>
              <a:t> outlier </a:t>
            </a:r>
            <a:r>
              <a:rPr lang="en-US" sz="2800" dirty="0" err="1">
                <a:latin typeface="Times New Roman"/>
                <a:cs typeface="Times New Roman"/>
              </a:rPr>
              <a:t>este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inclus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dreaptă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numărul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puncte</a:t>
            </a:r>
            <a:r>
              <a:rPr lang="en-US" sz="2800" dirty="0">
                <a:latin typeface="Times New Roman"/>
                <a:cs typeface="Times New Roman"/>
              </a:rPr>
              <a:t> inlier </a:t>
            </a:r>
            <a:r>
              <a:rPr lang="en-US" sz="2800" dirty="0" err="1">
                <a:latin typeface="Times New Roman"/>
                <a:cs typeface="Times New Roman"/>
              </a:rPr>
              <a:t>va</a:t>
            </a:r>
            <a:r>
              <a:rPr lang="en-US" sz="2800" dirty="0">
                <a:latin typeface="Times New Roman"/>
                <a:cs typeface="Times New Roman"/>
              </a:rPr>
              <a:t> fi </a:t>
            </a:r>
            <a:r>
              <a:rPr lang="en-US" sz="2800" dirty="0" err="1">
                <a:latin typeface="Times New Roman"/>
                <a:cs typeface="Times New Roman"/>
              </a:rPr>
              <a:t>foarte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mic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ipoteza</a:t>
            </a:r>
            <a:r>
              <a:rPr lang="en-US" sz="2800" dirty="0">
                <a:latin typeface="Times New Roman"/>
                <a:cs typeface="Times New Roman"/>
              </a:rPr>
              <a:t> nu </a:t>
            </a:r>
            <a:r>
              <a:rPr lang="en-US" sz="2800" dirty="0" err="1">
                <a:latin typeface="Times New Roman"/>
                <a:cs typeface="Times New Roman"/>
              </a:rPr>
              <a:t>este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susținută</a:t>
            </a:r>
            <a:r>
              <a:rPr lang="en-US" sz="2800" dirty="0">
                <a:latin typeface="Times New Roman"/>
                <a:cs typeface="Times New Roman"/>
              </a:rPr>
              <a:t> de date)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849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27" y="1033265"/>
            <a:ext cx="8849713" cy="5691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err="1">
                <a:latin typeface="Times New Roman"/>
                <a:cs typeface="Times New Roman"/>
              </a:rPr>
              <a:t>Repetă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b="1" i="1" dirty="0">
                <a:latin typeface="Times New Roman"/>
                <a:cs typeface="Times New Roman"/>
              </a:rPr>
              <a:t>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ori</a:t>
            </a:r>
            <a:r>
              <a:rPr lang="en-US" sz="2600" dirty="0">
                <a:latin typeface="Times New Roman"/>
                <a:cs typeface="Times New Roman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Selectează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b="1" i="1" dirty="0">
                <a:latin typeface="Times New Roman"/>
                <a:cs typeface="Times New Roman"/>
              </a:rPr>
              <a:t>2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puncte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întâmplare</a:t>
            </a: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Găsește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ecuației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dreptei</a:t>
            </a:r>
            <a:r>
              <a:rPr lang="en-US" sz="2600" dirty="0">
                <a:latin typeface="Times New Roman"/>
                <a:cs typeface="Times New Roman"/>
              </a:rPr>
              <a:t> care </a:t>
            </a:r>
            <a:r>
              <a:rPr lang="en-US" sz="2600" dirty="0" err="1">
                <a:latin typeface="Times New Roman"/>
                <a:cs typeface="Times New Roman"/>
              </a:rPr>
              <a:t>trece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prin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aceste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două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puncte</a:t>
            </a: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Găsește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punctele</a:t>
            </a:r>
            <a:r>
              <a:rPr lang="en-US" sz="2600" dirty="0">
                <a:latin typeface="Times New Roman"/>
                <a:cs typeface="Times New Roman"/>
              </a:rPr>
              <a:t> inlier </a:t>
            </a:r>
            <a:r>
              <a:rPr lang="en-US" sz="2600" dirty="0" err="1">
                <a:latin typeface="Times New Roman"/>
                <a:cs typeface="Times New Roman"/>
              </a:rPr>
              <a:t>pentru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această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ipoteză</a:t>
            </a:r>
            <a:r>
              <a:rPr lang="en-US" sz="2600" dirty="0">
                <a:latin typeface="Times New Roman"/>
                <a:cs typeface="Times New Roman"/>
              </a:rPr>
              <a:t> din </a:t>
            </a:r>
            <a:r>
              <a:rPr lang="en-US" sz="2600" dirty="0" err="1">
                <a:latin typeface="Times New Roman"/>
                <a:cs typeface="Times New Roman"/>
              </a:rPr>
              <a:t>cele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rămase</a:t>
            </a:r>
            <a:r>
              <a:rPr lang="en-US" sz="2600" dirty="0">
                <a:latin typeface="Times New Roman"/>
                <a:cs typeface="Times New Roman"/>
              </a:rPr>
              <a:t>: </a:t>
            </a:r>
            <a:r>
              <a:rPr lang="en-US" sz="2600" dirty="0" err="1">
                <a:latin typeface="Times New Roman"/>
                <a:cs typeface="Times New Roman"/>
              </a:rPr>
              <a:t>punctele</a:t>
            </a:r>
            <a:r>
              <a:rPr lang="en-US" sz="2600" dirty="0">
                <a:latin typeface="Times New Roman"/>
                <a:cs typeface="Times New Roman"/>
              </a:rPr>
              <a:t> a </a:t>
            </a:r>
            <a:r>
              <a:rPr lang="en-US" sz="2600" dirty="0" err="1">
                <a:latin typeface="Times New Roman"/>
                <a:cs typeface="Times New Roman"/>
              </a:rPr>
              <a:t>căror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distanță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față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dreaptă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este</a:t>
            </a:r>
            <a:r>
              <a:rPr lang="en-US" sz="2600" dirty="0">
                <a:latin typeface="Times New Roman"/>
                <a:cs typeface="Times New Roman"/>
              </a:rPr>
              <a:t> &lt; </a:t>
            </a:r>
            <a:r>
              <a:rPr lang="en-US" sz="2600" b="1" i="1" dirty="0">
                <a:latin typeface="Times New Roman"/>
                <a:cs typeface="Times New Roman"/>
              </a:rPr>
              <a:t>t</a:t>
            </a:r>
            <a:r>
              <a:rPr lang="en-US" sz="2600" dirty="0">
                <a:latin typeface="Times New Roman"/>
                <a:cs typeface="Times New Roman"/>
              </a:rPr>
              <a:t> (threshold)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Dacă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există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mult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b="1" i="1" dirty="0">
                <a:latin typeface="Times New Roman"/>
                <a:cs typeface="Times New Roman"/>
              </a:rPr>
              <a:t>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puncte</a:t>
            </a:r>
            <a:r>
              <a:rPr lang="en-US" sz="2600" dirty="0">
                <a:latin typeface="Times New Roman"/>
                <a:cs typeface="Times New Roman"/>
              </a:rPr>
              <a:t> inlier, </a:t>
            </a:r>
            <a:r>
              <a:rPr lang="en-US" sz="2600" dirty="0" err="1">
                <a:latin typeface="Times New Roman"/>
                <a:cs typeface="Times New Roman"/>
              </a:rPr>
              <a:t>acceptă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ipoteza</a:t>
            </a:r>
            <a:r>
              <a:rPr lang="en-US" sz="2600" dirty="0">
                <a:latin typeface="Times New Roman"/>
                <a:cs typeface="Times New Roman"/>
              </a:rPr>
              <a:t>. </a:t>
            </a:r>
            <a:r>
              <a:rPr lang="en-US" sz="2600" dirty="0" err="1">
                <a:latin typeface="Times New Roman"/>
                <a:cs typeface="Times New Roman"/>
              </a:rPr>
              <a:t>Rafinează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ipoteza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baza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tuturor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punctelor</a:t>
            </a:r>
            <a:r>
              <a:rPr lang="en-US" sz="2600" dirty="0">
                <a:latin typeface="Times New Roman"/>
                <a:cs typeface="Times New Roman"/>
              </a:rPr>
              <a:t> inlier.</a:t>
            </a:r>
          </a:p>
          <a:p>
            <a:pPr marL="0" indent="0">
              <a:buNone/>
            </a:pPr>
            <a:r>
              <a:rPr lang="en-US" sz="2600" dirty="0">
                <a:latin typeface="Times New Roman"/>
                <a:cs typeface="Times New Roman"/>
              </a:rPr>
              <a:t>(</a:t>
            </a:r>
            <a:r>
              <a:rPr lang="en-US" sz="2600" dirty="0" err="1">
                <a:latin typeface="Times New Roman"/>
                <a:cs typeface="Times New Roman"/>
              </a:rPr>
              <a:t>Păstrează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ipoteza</a:t>
            </a:r>
            <a:r>
              <a:rPr lang="en-US" sz="2600" dirty="0">
                <a:latin typeface="Times New Roman"/>
                <a:cs typeface="Times New Roman"/>
              </a:rPr>
              <a:t> cu cel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mare </a:t>
            </a:r>
            <a:r>
              <a:rPr lang="en-US" sz="2600" dirty="0" err="1">
                <a:latin typeface="Times New Roman"/>
                <a:cs typeface="Times New Roman"/>
              </a:rPr>
              <a:t>număr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puncte</a:t>
            </a:r>
            <a:r>
              <a:rPr lang="en-US" sz="2600" dirty="0">
                <a:latin typeface="Times New Roman"/>
                <a:cs typeface="Times New Roman"/>
              </a:rPr>
              <a:t> inlier)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RANSAC </a:t>
            </a:r>
            <a:r>
              <a:rPr lang="en-US" sz="4000" dirty="0" err="1">
                <a:latin typeface="Times New Roman"/>
                <a:cs typeface="Times New Roman"/>
              </a:rPr>
              <a:t>pentru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detectarea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liniilor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8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800" dirty="0" err="1">
                <a:latin typeface="Times New Roman"/>
                <a:cs typeface="Times New Roman"/>
              </a:rPr>
              <a:t>Algoritmul</a:t>
            </a:r>
            <a:r>
              <a:rPr lang="en-US" sz="3800" dirty="0">
                <a:latin typeface="Times New Roman"/>
                <a:cs typeface="Times New Roman"/>
              </a:rPr>
              <a:t> RANSAC: </a:t>
            </a:r>
            <a:r>
              <a:rPr lang="en-US" sz="3800" dirty="0" err="1">
                <a:latin typeface="Times New Roman"/>
                <a:cs typeface="Times New Roman"/>
              </a:rPr>
              <a:t>avantaje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și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dezavantaje</a:t>
            </a:r>
            <a:endParaRPr lang="en-US" sz="3800" dirty="0">
              <a:latin typeface="Times New Roman"/>
              <a:cs typeface="Times New Roman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en-US" sz="2800" b="1" u="sng" dirty="0" err="1">
                <a:solidFill>
                  <a:srgbClr val="008000"/>
                </a:solidFill>
                <a:latin typeface="Times New Roman"/>
                <a:cs typeface="Times New Roman"/>
              </a:rPr>
              <a:t>Avantaje</a:t>
            </a:r>
            <a:endParaRPr lang="en-US" sz="2800" b="1" u="sng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simplu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general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aplicabil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probleme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detectarea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liniilor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construirea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panorame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găsirea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corespondențe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calculul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homografiei</a:t>
            </a:r>
            <a:r>
              <a:rPr lang="en-US" sz="2400" dirty="0">
                <a:latin typeface="Times New Roman"/>
                <a:cs typeface="Times New Roman"/>
              </a:rPr>
              <a:t> - 8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funcționează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destul</a:t>
            </a:r>
            <a:r>
              <a:rPr lang="en-US" sz="2400" dirty="0">
                <a:latin typeface="Times New Roman"/>
                <a:cs typeface="Times New Roman"/>
              </a:rPr>
              <a:t> de bine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practică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endParaRPr lang="en-US" sz="800" dirty="0">
              <a:latin typeface="Times New Roman"/>
              <a:cs typeface="Times New Roman"/>
            </a:endParaRPr>
          </a:p>
          <a:p>
            <a:pPr eaLnBrk="1" hangingPunct="1"/>
            <a:endParaRPr lang="en-US" sz="800" dirty="0">
              <a:latin typeface="Times New Roman"/>
              <a:cs typeface="Times New Roman"/>
            </a:endParaRPr>
          </a:p>
          <a:p>
            <a:pPr eaLnBrk="1" hangingPunct="1">
              <a:buNone/>
            </a:pPr>
            <a:r>
              <a:rPr lang="en-US" sz="2800" u="sng" dirty="0" err="1">
                <a:solidFill>
                  <a:srgbClr val="FF0000"/>
                </a:solidFill>
                <a:latin typeface="Times New Roman"/>
                <a:cs typeface="Times New Roman"/>
              </a:rPr>
              <a:t>Dezavantaje</a:t>
            </a:r>
            <a:endParaRPr lang="en-US" sz="2800" u="sng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numărul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unui</a:t>
            </a:r>
            <a:r>
              <a:rPr lang="en-US" sz="2400" dirty="0">
                <a:latin typeface="Times New Roman"/>
                <a:cs typeface="Times New Roman"/>
              </a:rPr>
              <a:t> model </a:t>
            </a:r>
            <a:r>
              <a:rPr lang="en-US" sz="2400" dirty="0" err="1">
                <a:latin typeface="Times New Roman"/>
                <a:cs typeface="Times New Roman"/>
              </a:rPr>
              <a:t>poate</a:t>
            </a:r>
            <a:r>
              <a:rPr lang="en-US" sz="2400" dirty="0">
                <a:latin typeface="Times New Roman"/>
                <a:cs typeface="Times New Roman"/>
              </a:rPr>
              <a:t> fi </a:t>
            </a:r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mare</a:t>
            </a:r>
          </a:p>
          <a:p>
            <a:pPr eaLnBrk="1" hangingPunct="1"/>
            <a:r>
              <a:rPr lang="en-US" sz="2400" dirty="0">
                <a:latin typeface="Times New Roman"/>
                <a:cs typeface="Times New Roman"/>
              </a:rPr>
              <a:t>nu merge bine </a:t>
            </a:r>
            <a:r>
              <a:rPr lang="en-US" sz="2400" dirty="0" err="1">
                <a:latin typeface="Times New Roman"/>
                <a:cs typeface="Times New Roman"/>
              </a:rPr>
              <a:t>când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numărul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inlier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mic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raportul</a:t>
            </a:r>
            <a:r>
              <a:rPr lang="en-US" sz="2400" dirty="0">
                <a:latin typeface="Times New Roman"/>
                <a:cs typeface="Times New Roman"/>
              </a:rPr>
              <a:t> inlier/outlier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mic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numărul</a:t>
            </a:r>
            <a:r>
              <a:rPr lang="en-US" sz="2400" dirty="0">
                <a:latin typeface="Times New Roman"/>
                <a:cs typeface="Times New Roman"/>
              </a:rPr>
              <a:t> minim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un model nu </a:t>
            </a:r>
            <a:r>
              <a:rPr lang="en-US" sz="2400" dirty="0" err="1">
                <a:latin typeface="Times New Roman"/>
                <a:cs typeface="Times New Roman"/>
              </a:rPr>
              <a:t>furnizează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întotdeaună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ipoteze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bune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0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800" dirty="0" err="1">
                <a:latin typeface="Times New Roman"/>
                <a:cs typeface="Times New Roman"/>
              </a:rPr>
              <a:t>Algoritmul</a:t>
            </a:r>
            <a:r>
              <a:rPr lang="en-US" sz="3800" dirty="0">
                <a:latin typeface="Times New Roman"/>
                <a:cs typeface="Times New Roman"/>
              </a:rPr>
              <a:t> RANSAC: </a:t>
            </a:r>
            <a:r>
              <a:rPr lang="en-US" sz="3800" dirty="0" err="1">
                <a:latin typeface="Times New Roman"/>
                <a:cs typeface="Times New Roman"/>
              </a:rPr>
              <a:t>ce</a:t>
            </a:r>
            <a:r>
              <a:rPr lang="en-US" sz="3800" dirty="0">
                <a:latin typeface="Times New Roman"/>
                <a:cs typeface="Times New Roman"/>
              </a:rPr>
              <a:t> N </a:t>
            </a:r>
            <a:r>
              <a:rPr lang="en-US" sz="3800" dirty="0" err="1">
                <a:latin typeface="Times New Roman"/>
                <a:cs typeface="Times New Roman"/>
              </a:rPr>
              <a:t>alegem</a:t>
            </a:r>
            <a:r>
              <a:rPr lang="en-US" sz="3800" dirty="0">
                <a:latin typeface="Times New Roman"/>
                <a:cs typeface="Times New Roman"/>
              </a:rPr>
              <a:t>? 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0" y="1128680"/>
            <a:ext cx="8837118" cy="572931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latin typeface="Times New Roman"/>
                <a:cs typeface="Times New Roman"/>
              </a:rPr>
              <a:t>de </a:t>
            </a:r>
            <a:r>
              <a:rPr lang="en-US" sz="2400" dirty="0" err="1">
                <a:latin typeface="Times New Roman"/>
                <a:cs typeface="Times New Roman"/>
              </a:rPr>
              <a:t>câte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trebuie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repetăm</a:t>
            </a:r>
            <a:r>
              <a:rPr lang="en-US" sz="2400" dirty="0">
                <a:latin typeface="Times New Roman"/>
                <a:cs typeface="Times New Roman"/>
              </a:rPr>
              <a:t> RANSAC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a fi </a:t>
            </a:r>
            <a:r>
              <a:rPr lang="en-US" sz="2400" dirty="0" err="1">
                <a:latin typeface="Times New Roman"/>
                <a:cs typeface="Times New Roman"/>
              </a:rPr>
              <a:t>siguri</a:t>
            </a:r>
            <a:r>
              <a:rPr lang="en-US" sz="2400" dirty="0">
                <a:latin typeface="Times New Roman"/>
                <a:cs typeface="Times New Roman"/>
              </a:rPr>
              <a:t> (cu o </a:t>
            </a:r>
            <a:r>
              <a:rPr lang="en-US" sz="2400" dirty="0" err="1">
                <a:latin typeface="Times New Roman"/>
                <a:cs typeface="Times New Roman"/>
              </a:rPr>
              <a:t>probabilitate</a:t>
            </a:r>
            <a:r>
              <a:rPr lang="en-US" sz="2400" dirty="0">
                <a:latin typeface="Times New Roman"/>
                <a:cs typeface="Times New Roman"/>
              </a:rPr>
              <a:t> mare) </a:t>
            </a:r>
            <a:r>
              <a:rPr lang="en-US" sz="2400" dirty="0" err="1">
                <a:latin typeface="Times New Roman"/>
                <a:cs typeface="Times New Roman"/>
              </a:rPr>
              <a:t>că</a:t>
            </a:r>
            <a:r>
              <a:rPr lang="en-US" sz="2400" dirty="0">
                <a:latin typeface="Times New Roman"/>
                <a:cs typeface="Times New Roman"/>
              </a:rPr>
              <a:t> am </a:t>
            </a:r>
            <a:r>
              <a:rPr lang="en-US" sz="2400" dirty="0" err="1">
                <a:latin typeface="Times New Roman"/>
                <a:cs typeface="Times New Roman"/>
              </a:rPr>
              <a:t>găsit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bună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ipoteză</a:t>
            </a:r>
            <a:r>
              <a:rPr lang="en-US" sz="2400" dirty="0">
                <a:latin typeface="Times New Roman"/>
                <a:cs typeface="Times New Roman"/>
              </a:rPr>
              <a:t>? </a:t>
            </a: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presupunem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procentul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provenite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dreaptă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numărul</a:t>
            </a:r>
            <a:r>
              <a:rPr lang="en-US" sz="2400" dirty="0">
                <a:latin typeface="Times New Roman"/>
                <a:cs typeface="Times New Roman"/>
              </a:rPr>
              <a:t> total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 (= #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puncte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inlier/nr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puncte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total)</a:t>
            </a: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ipoteză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definită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(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k=2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dreaptă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probabilitatea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selecție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aleatoare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fie </a:t>
            </a:r>
            <a:r>
              <a:rPr lang="en-US" sz="2400" dirty="0" err="1">
                <a:latin typeface="Times New Roman"/>
                <a:cs typeface="Times New Roman"/>
              </a:rPr>
              <a:t>corectă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lang="en-US" sz="2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probabilitatea</a:t>
            </a:r>
            <a:r>
              <a:rPr lang="en-US" sz="2400" dirty="0">
                <a:latin typeface="Times New Roman"/>
                <a:cs typeface="Times New Roman"/>
              </a:rPr>
              <a:t> ca o </a:t>
            </a:r>
            <a:r>
              <a:rPr lang="en-US" sz="2400" dirty="0" err="1">
                <a:latin typeface="Times New Roman"/>
                <a:cs typeface="Times New Roman"/>
              </a:rPr>
              <a:t>selecție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aleatoare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fie greșită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lang="mr-IN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probabilitatea</a:t>
            </a:r>
            <a:r>
              <a:rPr lang="en-US" sz="2400" dirty="0">
                <a:latin typeface="Times New Roman"/>
                <a:cs typeface="Times New Roman"/>
              </a:rPr>
              <a:t> ca </a:t>
            </a:r>
            <a:r>
              <a:rPr lang="en-US" sz="2400" dirty="0" err="1">
                <a:latin typeface="Times New Roman"/>
                <a:cs typeface="Times New Roman"/>
              </a:rPr>
              <a:t>toate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selecțiile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fie </a:t>
            </a:r>
            <a:r>
              <a:rPr lang="en-US" sz="2400" dirty="0" err="1">
                <a:latin typeface="Times New Roman"/>
                <a:cs typeface="Times New Roman"/>
              </a:rPr>
              <a:t>greșite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(1 –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lang="en-US" sz="24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probabilitatea</a:t>
            </a:r>
            <a:r>
              <a:rPr lang="en-US" sz="2400" dirty="0">
                <a:latin typeface="Times New Roman"/>
                <a:cs typeface="Times New Roman"/>
              </a:rPr>
              <a:t> ca </a:t>
            </a:r>
            <a:r>
              <a:rPr lang="en-US" sz="2400" dirty="0" err="1">
                <a:latin typeface="Times New Roman"/>
                <a:cs typeface="Times New Roman"/>
              </a:rPr>
              <a:t>cel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puțin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selecție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fie </a:t>
            </a:r>
            <a:r>
              <a:rPr lang="en-US" sz="2400" dirty="0" err="1">
                <a:latin typeface="Times New Roman"/>
                <a:cs typeface="Times New Roman"/>
              </a:rPr>
              <a:t>corectă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 – (1 –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lang="en-US" sz="24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eaLnBrk="1" hangingPunct="1"/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alege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astfel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încât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p = 1 -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(1 –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lang="en-US" sz="24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mare (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1-0.01=0.99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64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>
                <a:latin typeface="Times New Roman"/>
                <a:ea typeface="+mj-ea"/>
                <a:cs typeface="Times New Roman"/>
              </a:rPr>
              <a:t>RANSAC</a:t>
            </a:r>
            <a:r>
              <a:rPr spc="-15" dirty="0">
                <a:latin typeface="Times New Roman"/>
                <a:ea typeface="+mj-ea"/>
                <a:cs typeface="Times New Roman"/>
              </a:rPr>
              <a:t>:</a:t>
            </a:r>
            <a:r>
              <a:rPr spc="-105" dirty="0">
                <a:latin typeface="Times New Roman"/>
                <a:ea typeface="+mj-ea"/>
                <a:cs typeface="Times New Roman"/>
              </a:rPr>
              <a:t> </a:t>
            </a:r>
            <a:r>
              <a:rPr lang="ro-RO" dirty="0">
                <a:latin typeface="Times New Roman"/>
                <a:ea typeface="+mj-ea"/>
                <a:cs typeface="Times New Roman"/>
              </a:rPr>
              <a:t>Calculul</a:t>
            </a:r>
            <a:r>
              <a:rPr spc="-105" dirty="0">
                <a:latin typeface="Times New Roman"/>
                <a:ea typeface="+mj-ea"/>
                <a:cs typeface="Times New Roman"/>
              </a:rPr>
              <a:t> </a:t>
            </a:r>
            <a:r>
              <a:rPr lang="ro-RO" spc="-105" dirty="0">
                <a:latin typeface="Times New Roman"/>
                <a:ea typeface="+mj-ea"/>
                <a:cs typeface="Times New Roman"/>
              </a:rPr>
              <a:t>lui N</a:t>
            </a:r>
            <a:r>
              <a:rPr spc="-105" dirty="0">
                <a:latin typeface="Times New Roman"/>
                <a:ea typeface="+mj-ea"/>
                <a:cs typeface="Times New Roman"/>
              </a:rPr>
              <a:t> </a:t>
            </a:r>
            <a:r>
              <a:rPr spc="-5" dirty="0">
                <a:latin typeface="Times New Roman"/>
                <a:ea typeface="+mj-ea"/>
                <a:cs typeface="Times New Roman"/>
              </a:rPr>
              <a:t>(</a:t>
            </a:r>
            <a:r>
              <a:rPr dirty="0">
                <a:latin typeface="Times New Roman"/>
                <a:ea typeface="+mj-ea"/>
                <a:cs typeface="Times New Roman"/>
              </a:rPr>
              <a:t>p</a:t>
            </a:r>
            <a:r>
              <a:rPr spc="-30" dirty="0">
                <a:latin typeface="Times New Roman"/>
                <a:ea typeface="+mj-ea"/>
                <a:cs typeface="Times New Roman"/>
              </a:rPr>
              <a:t>=0</a:t>
            </a:r>
            <a:r>
              <a:rPr spc="-5" dirty="0">
                <a:latin typeface="Times New Roman"/>
                <a:ea typeface="+mj-ea"/>
                <a:cs typeface="Times New Roman"/>
              </a:rPr>
              <a:t>.</a:t>
            </a:r>
            <a:r>
              <a:rPr spc="-30" dirty="0">
                <a:latin typeface="Times New Roman"/>
                <a:ea typeface="+mj-ea"/>
                <a:cs typeface="Times New Roman"/>
              </a:rPr>
              <a:t>99</a:t>
            </a:r>
            <a:r>
              <a:rPr dirty="0">
                <a:latin typeface="Times New Roman"/>
                <a:ea typeface="+mj-ea"/>
                <a:cs typeface="Times New Roman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03975" y="6499225"/>
            <a:ext cx="25717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66</a:t>
            </a:r>
            <a:endParaRPr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127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25‐Sep‐13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3175" y="6516688"/>
            <a:ext cx="1192213" cy="241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700" spc="3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L</a:t>
            </a:r>
            <a:r>
              <a:rPr sz="1700" spc="30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e</a:t>
            </a:r>
            <a:r>
              <a:rPr sz="1700" spc="9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cture</a:t>
            </a:r>
            <a:r>
              <a:rPr sz="1700" spc="140" dirty="0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1700" spc="17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5</a:t>
            </a:r>
            <a:r>
              <a:rPr sz="1700" spc="140" dirty="0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-</a:t>
            </a:r>
            <a:endParaRPr sz="1700">
              <a:latin typeface="Arial Unicode MS"/>
              <a:ea typeface="+mn-ea"/>
              <a:cs typeface="Arial Unicode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31301"/>
              </p:ext>
            </p:extLst>
          </p:nvPr>
        </p:nvGraphicFramePr>
        <p:xfrm>
          <a:off x="812800" y="1362075"/>
          <a:ext cx="7772400" cy="4216400"/>
        </p:xfrm>
        <a:graphic>
          <a:graphicData uri="http://schemas.openxmlformats.org/drawingml/2006/table">
            <a:tbl>
              <a:tblPr/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5%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10%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2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Proporția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 de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outlieri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 (1-r)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222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20%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	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25%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	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30%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40%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50%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146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293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444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163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588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444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272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1177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8907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D. Lowe</a:t>
            </a:r>
          </a:p>
        </p:txBody>
      </p:sp>
    </p:spTree>
    <p:extLst>
      <p:ext uri="{BB962C8B-B14F-4D97-AF65-F5344CB8AC3E}">
        <p14:creationId xmlns:p14="http://schemas.microsoft.com/office/powerpoint/2010/main" val="3994486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92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Lane Detection and Tracking with MATLA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283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8" y="6229152"/>
            <a:ext cx="100661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https://</a:t>
            </a:r>
            <a:r>
              <a:rPr lang="en-US" sz="3200" dirty="0" err="1">
                <a:solidFill>
                  <a:srgbClr val="0000FF"/>
                </a:solidFill>
                <a:latin typeface="Times New Roman"/>
                <a:cs typeface="Times New Roman"/>
              </a:rPr>
              <a:t>www.youtube.com</a:t>
            </a:r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Times New Roman"/>
                <a:cs typeface="Times New Roman"/>
              </a:rPr>
              <a:t>watch?v</a:t>
            </a:r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=SFqAAseL_1g</a:t>
            </a:r>
          </a:p>
        </p:txBody>
      </p:sp>
    </p:spTree>
    <p:extLst>
      <p:ext uri="{BB962C8B-B14F-4D97-AF65-F5344CB8AC3E}">
        <p14:creationId xmlns:p14="http://schemas.microsoft.com/office/powerpoint/2010/main" val="19883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209177" y="0"/>
            <a:ext cx="9562353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Aplicații</a:t>
            </a:r>
            <a:r>
              <a:rPr lang="en-US" sz="4000" dirty="0">
                <a:latin typeface="Times New Roman"/>
                <a:cs typeface="Times New Roman"/>
              </a:rPr>
              <a:t> - </a:t>
            </a:r>
            <a:r>
              <a:rPr lang="en-US" sz="4000" dirty="0" err="1">
                <a:latin typeface="Times New Roman"/>
                <a:cs typeface="Times New Roman"/>
              </a:rPr>
              <a:t>Extragerea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informațiilor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vizuale</a:t>
            </a:r>
            <a:r>
              <a:rPr lang="en-US" sz="4000" dirty="0">
                <a:latin typeface="Times New Roman"/>
                <a:cs typeface="Times New Roman"/>
              </a:rPr>
              <a:t> din </a:t>
            </a:r>
            <a:r>
              <a:rPr lang="en-US" sz="4000" dirty="0" err="1">
                <a:latin typeface="Times New Roman"/>
                <a:cs typeface="Times New Roman"/>
              </a:rPr>
              <a:t>careuri</a:t>
            </a:r>
            <a:r>
              <a:rPr lang="en-US" sz="4000" dirty="0">
                <a:latin typeface="Times New Roman"/>
                <a:cs typeface="Times New Roman"/>
              </a:rPr>
              <a:t> Sudoku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example_sudoku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7" y="3579362"/>
            <a:ext cx="3175000" cy="3175000"/>
          </a:xfrm>
          <a:prstGeom prst="rect">
            <a:avLst/>
          </a:prstGeom>
        </p:spPr>
      </p:pic>
      <p:pic>
        <p:nvPicPr>
          <p:cNvPr id="5" name="Picture 4" descr="example_sudoku_1_s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86" y="3579362"/>
            <a:ext cx="3175000" cy="3175000"/>
          </a:xfrm>
          <a:prstGeom prst="rect">
            <a:avLst/>
          </a:prstGeom>
        </p:spPr>
      </p:pic>
      <p:pic>
        <p:nvPicPr>
          <p:cNvPr id="3" name="Picture 2" descr="Screen Shot 2021-04-06 at 09.0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6" y="1143000"/>
            <a:ext cx="9067800" cy="209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52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Multe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variante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careuri</a:t>
            </a:r>
            <a:r>
              <a:rPr lang="en-US" dirty="0">
                <a:latin typeface="Times New Roman"/>
                <a:cs typeface="Times New Roman"/>
              </a:rPr>
              <a:t> Sudoku</a:t>
            </a:r>
          </a:p>
        </p:txBody>
      </p:sp>
      <p:pic>
        <p:nvPicPr>
          <p:cNvPr id="3" name="Picture 2" descr="Screen Shot 2021-04-06 at 08.34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9"/>
          <a:stretch/>
        </p:blipFill>
        <p:spPr>
          <a:xfrm>
            <a:off x="0" y="1177396"/>
            <a:ext cx="1922967" cy="1938280"/>
          </a:xfrm>
          <a:prstGeom prst="rect">
            <a:avLst/>
          </a:prstGeom>
        </p:spPr>
      </p:pic>
      <p:pic>
        <p:nvPicPr>
          <p:cNvPr id="4" name="Picture 3" descr="Screen Shot 2021-04-06 at 08.34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4"/>
          <a:stretch/>
        </p:blipFill>
        <p:spPr>
          <a:xfrm>
            <a:off x="2216936" y="1161169"/>
            <a:ext cx="1940529" cy="1954505"/>
          </a:xfrm>
          <a:prstGeom prst="rect">
            <a:avLst/>
          </a:prstGeom>
        </p:spPr>
      </p:pic>
      <p:pic>
        <p:nvPicPr>
          <p:cNvPr id="7" name="Picture 6" descr="sudoku_cube_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66" y="892237"/>
            <a:ext cx="2285505" cy="2175170"/>
          </a:xfrm>
          <a:prstGeom prst="rect">
            <a:avLst/>
          </a:prstGeom>
        </p:spPr>
      </p:pic>
      <p:pic>
        <p:nvPicPr>
          <p:cNvPr id="8" name="Picture 7" descr="Screen Shot 2021-04-06 at 08.47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3" y="1161169"/>
            <a:ext cx="1922711" cy="1938280"/>
          </a:xfrm>
          <a:prstGeom prst="rect">
            <a:avLst/>
          </a:prstGeom>
        </p:spPr>
      </p:pic>
      <p:pic>
        <p:nvPicPr>
          <p:cNvPr id="5" name="Picture 4" descr="Screen Shot 2021-04-06 at 08.52.0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4565"/>
            <a:ext cx="2019300" cy="2159000"/>
          </a:xfrm>
          <a:prstGeom prst="rect">
            <a:avLst/>
          </a:prstGeom>
        </p:spPr>
      </p:pic>
      <p:pic>
        <p:nvPicPr>
          <p:cNvPr id="9" name="Picture 8" descr="Screen Shot 2021-04-06 at 08.52.1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36" y="3584565"/>
            <a:ext cx="2019300" cy="2006600"/>
          </a:xfrm>
          <a:prstGeom prst="rect">
            <a:avLst/>
          </a:prstGeom>
        </p:spPr>
      </p:pic>
      <p:pic>
        <p:nvPicPr>
          <p:cNvPr id="11" name="Picture 10" descr="Screen Shot 2021-04-06 at 08.55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3" y="3828913"/>
            <a:ext cx="2200423" cy="1650317"/>
          </a:xfrm>
          <a:prstGeom prst="rect">
            <a:avLst/>
          </a:prstGeom>
        </p:spPr>
      </p:pic>
      <p:pic>
        <p:nvPicPr>
          <p:cNvPr id="13" name="Picture 12" descr="Screen Shot 2021-04-06 at 08.55.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2" y="3480153"/>
            <a:ext cx="2269128" cy="22634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95" y="3081656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classic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54346" y="3072690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jigsaw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7788" y="3067407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jigsaw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85601" y="3067407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cube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095" y="5781269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/>
                <a:cs typeface="Times New Roman"/>
              </a:rPr>
              <a:t>wordoku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4346" y="5772303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/>
                <a:cs typeface="Times New Roman"/>
              </a:rPr>
              <a:t>hypersudoku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1184" y="5743565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3D star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46412" y="5707205"/>
            <a:ext cx="154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3D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0095" y="6395886"/>
            <a:ext cx="27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- many more</a:t>
            </a:r>
            <a:r>
              <a:rPr lang="mr-IN" b="1" dirty="0">
                <a:latin typeface="Times New Roman"/>
                <a:cs typeface="Times New Roman"/>
              </a:rPr>
              <a:t>…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6399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Classic Sudoku</a:t>
            </a:r>
          </a:p>
        </p:txBody>
      </p:sp>
      <p:pic>
        <p:nvPicPr>
          <p:cNvPr id="7" name="Picture 6" descr="Screen Shot 2021-04-06 at 09.13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6" b="16150"/>
          <a:stretch/>
        </p:blipFill>
        <p:spPr>
          <a:xfrm>
            <a:off x="1063487" y="993913"/>
            <a:ext cx="6768548" cy="54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6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Jigsaw Sudoku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5636" y="2449844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21-04-06 at 10.09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5" b="2172"/>
          <a:stretch/>
        </p:blipFill>
        <p:spPr>
          <a:xfrm>
            <a:off x="587801" y="918433"/>
            <a:ext cx="7621128" cy="5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Hough al </a:t>
            </a:r>
            <a:r>
              <a:rPr lang="en-US" dirty="0" err="1">
                <a:latin typeface="Times New Roman"/>
                <a:cs typeface="Times New Roman"/>
              </a:rPr>
              <a:t>parametrilor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33022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39664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493889" y="1501420"/>
            <a:ext cx="2941461" cy="25277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534" y="4452539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y = x, 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m=1, b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935" y="4974271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y = x + 2, </a:t>
            </a:r>
            <a:r>
              <a:rPr lang="en-US" dirty="0" err="1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 m=1, b = 2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12184" y="1156974"/>
            <a:ext cx="2941461" cy="2527788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046" y="5592339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y = 2x,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 m=2, b = 0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8849" y="1163178"/>
            <a:ext cx="1510595" cy="28660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3747908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333022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139664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5715000" y="3268396"/>
            <a:ext cx="93614" cy="90716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5183622" y="3635020"/>
            <a:ext cx="2209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249202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7597" y="4464175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m=1, b = 0  -&gt; 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67110" y="4989951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m=1, b = 2 -&gt; (1,2)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4287" y="5575753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m=2, b = 0 -&gt; (2,0)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715000" y="2730177"/>
            <a:ext cx="93614" cy="90716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6031869" y="3268396"/>
            <a:ext cx="93614" cy="907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5334" y="330657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34912" y="2607066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  <a:latin typeface="Times New Roman"/>
                <a:cs typeface="Times New Roman"/>
              </a:rPr>
              <a:t>(1,2)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29603" y="3087579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/>
                <a:cs typeface="Times New Roman"/>
              </a:rPr>
              <a:t>(2,0)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890" y="6066840"/>
            <a:ext cx="865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</p:spTree>
    <p:extLst>
      <p:ext uri="{BB962C8B-B14F-4D97-AF65-F5344CB8AC3E}">
        <p14:creationId xmlns:p14="http://schemas.microsoft.com/office/powerpoint/2010/main" val="18669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2" grpId="0"/>
      <p:bldP spid="10" grpId="0"/>
      <p:bldP spid="11" grpId="0" animBg="1"/>
      <p:bldP spid="12" grpId="0"/>
      <p:bldP spid="13" grpId="0" animBg="1"/>
      <p:bldP spid="20" grpId="0" animBg="1"/>
      <p:bldP spid="25" grpId="0"/>
      <p:bldP spid="26" grpId="0"/>
      <p:bldP spid="27" grpId="0"/>
      <p:bldP spid="28" grpId="0" animBg="1"/>
      <p:bldP spid="29" grpId="0" animBg="1"/>
      <p:bldP spid="4" grpId="0"/>
      <p:bldP spid="31" grpId="0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Jigsaw Sudoku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5636" y="2449844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21-04-06 at 10.09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221"/>
          <a:stretch/>
        </p:blipFill>
        <p:spPr>
          <a:xfrm>
            <a:off x="285749" y="1036081"/>
            <a:ext cx="7983607" cy="57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9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Sudoku Cube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5636" y="2449844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udoku_cube_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93" y="2552699"/>
            <a:ext cx="2364650" cy="2187703"/>
          </a:xfrm>
          <a:prstGeom prst="rect">
            <a:avLst/>
          </a:prstGeom>
        </p:spPr>
      </p:pic>
      <p:pic>
        <p:nvPicPr>
          <p:cNvPr id="6" name="Picture 5" descr="1_sudoku_cube_original_all_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6093" r="14691" b="11792"/>
          <a:stretch/>
        </p:blipFill>
        <p:spPr>
          <a:xfrm>
            <a:off x="91705" y="1764331"/>
            <a:ext cx="3243136" cy="3612896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sp>
        <p:nvSpPr>
          <p:cNvPr id="7" name="Plus 6"/>
          <p:cNvSpPr/>
          <p:nvPr/>
        </p:nvSpPr>
        <p:spPr>
          <a:xfrm>
            <a:off x="3391541" y="3397029"/>
            <a:ext cx="408227" cy="41958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/>
          <p:cNvSpPr/>
          <p:nvPr/>
        </p:nvSpPr>
        <p:spPr>
          <a:xfrm>
            <a:off x="6215107" y="3385689"/>
            <a:ext cx="612340" cy="419588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sudoku_cube_results_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47" y="2552699"/>
            <a:ext cx="2373253" cy="21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21D10-9B6C-2BE3-46D6-7F348501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laborator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săptămâna</a:t>
            </a:r>
            <a:r>
              <a:rPr lang="en-US" dirty="0">
                <a:latin typeface="Times New Roman"/>
                <a:cs typeface="Times New Roman"/>
              </a:rPr>
              <a:t> 6</a:t>
            </a:r>
          </a:p>
        </p:txBody>
      </p:sp>
      <p:pic>
        <p:nvPicPr>
          <p:cNvPr id="6" name="Picture 5" descr="A sudoku puzzle with numbers&#10;&#10;Description automatically generated">
            <a:extLst>
              <a:ext uri="{FF2B5EF4-FFF2-40B4-BE49-F238E27FC236}">
                <a16:creationId xmlns:a16="http://schemas.microsoft.com/office/drawing/2014/main" id="{89E71059-4151-A1CB-9D99-26CC9346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97" y="1053725"/>
            <a:ext cx="2604455" cy="2843291"/>
          </a:xfrm>
          <a:prstGeom prst="rect">
            <a:avLst/>
          </a:prstGeom>
        </p:spPr>
      </p:pic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891BD046-2518-6BC3-5447-02EE83CB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39" y="1056207"/>
            <a:ext cx="2244299" cy="2461807"/>
          </a:xfrm>
          <a:prstGeom prst="rect">
            <a:avLst/>
          </a:prstGeom>
        </p:spPr>
      </p:pic>
      <p:pic>
        <p:nvPicPr>
          <p:cNvPr id="10" name="Picture 9" descr="A white paper with black squares and red dots&#10;&#10;Description automatically generated">
            <a:extLst>
              <a:ext uri="{FF2B5EF4-FFF2-40B4-BE49-F238E27FC236}">
                <a16:creationId xmlns:a16="http://schemas.microsoft.com/office/drawing/2014/main" id="{FCC8FC4A-717C-D270-1779-6C9667FDA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23" y="3975653"/>
            <a:ext cx="2298476" cy="2536712"/>
          </a:xfrm>
          <a:prstGeom prst="rect">
            <a:avLst/>
          </a:prstGeom>
        </p:spPr>
      </p:pic>
      <p:pic>
        <p:nvPicPr>
          <p:cNvPr id="12" name="Picture 11" descr="A piece of paper with a square puzzle&#10;&#10;Description automatically generated">
            <a:extLst>
              <a:ext uri="{FF2B5EF4-FFF2-40B4-BE49-F238E27FC236}">
                <a16:creationId xmlns:a16="http://schemas.microsoft.com/office/drawing/2014/main" id="{B7A98E54-D05D-EBD3-4822-17F79487B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56"/>
          <a:stretch/>
        </p:blipFill>
        <p:spPr>
          <a:xfrm>
            <a:off x="179550" y="1055274"/>
            <a:ext cx="2405049" cy="2454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922B72-814A-6B0B-5E5D-617C46DB8F22}"/>
              </a:ext>
            </a:extLst>
          </p:cNvPr>
          <p:cNvSpPr txBox="1"/>
          <p:nvPr/>
        </p:nvSpPr>
        <p:spPr>
          <a:xfrm>
            <a:off x="500617" y="3521265"/>
            <a:ext cx="208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magine inițială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6ED41-2339-AAA9-7AC4-F43D35D1C4B6}"/>
              </a:ext>
            </a:extLst>
          </p:cNvPr>
          <p:cNvSpPr txBox="1"/>
          <p:nvPr/>
        </p:nvSpPr>
        <p:spPr>
          <a:xfrm>
            <a:off x="3151568" y="3498150"/>
            <a:ext cx="30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eroziune (operator morfologic)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BD7D2-177E-0104-8778-EDD5FF531E53}"/>
              </a:ext>
            </a:extLst>
          </p:cNvPr>
          <p:cNvSpPr txBox="1"/>
          <p:nvPr/>
        </p:nvSpPr>
        <p:spPr>
          <a:xfrm>
            <a:off x="6069354" y="3498149"/>
            <a:ext cx="30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83160-981E-448F-D981-78683F502BD9}"/>
              </a:ext>
            </a:extLst>
          </p:cNvPr>
          <p:cNvSpPr txBox="1"/>
          <p:nvPr/>
        </p:nvSpPr>
        <p:spPr>
          <a:xfrm>
            <a:off x="-85326" y="6471024"/>
            <a:ext cx="304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 mai mare contur închis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A2CFD2E5-ED98-3985-158A-0F7FC2E43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009" y="4202018"/>
            <a:ext cx="2083982" cy="20839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0EADD7-4F51-FF14-571E-EA03C39761F3}"/>
              </a:ext>
            </a:extLst>
          </p:cNvPr>
          <p:cNvSpPr txBox="1"/>
          <p:nvPr/>
        </p:nvSpPr>
        <p:spPr>
          <a:xfrm>
            <a:off x="3151568" y="6343537"/>
            <a:ext cx="323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Perspectivă + detectare de linii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crossword puzzle with numbers&#10;&#10;Description automatically generated">
            <a:extLst>
              <a:ext uri="{FF2B5EF4-FFF2-40B4-BE49-F238E27FC236}">
                <a16:creationId xmlns:a16="http://schemas.microsoft.com/office/drawing/2014/main" id="{065897AB-241F-936A-993B-EAE07A6DF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885" y="4191651"/>
            <a:ext cx="2094349" cy="2094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2D2D4-CCEE-EADD-52D6-080FF4CEBD11}"/>
              </a:ext>
            </a:extLst>
          </p:cNvPr>
          <p:cNvSpPr txBox="1"/>
          <p:nvPr/>
        </p:nvSpPr>
        <p:spPr>
          <a:xfrm>
            <a:off x="5970979" y="6343537"/>
            <a:ext cx="323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Clasificare celule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0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21D10-9B6C-2BE3-46D6-7F348501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laborator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săptămâna</a:t>
            </a:r>
            <a:r>
              <a:rPr lang="en-US" dirty="0">
                <a:latin typeface="Times New Roman"/>
                <a:cs typeface="Times New Roman"/>
              </a:rPr>
              <a:t> 6</a:t>
            </a:r>
          </a:p>
        </p:txBody>
      </p:sp>
      <p:pic>
        <p:nvPicPr>
          <p:cNvPr id="10" name="Picture 9" descr="A white paper with black squares and red dots&#10;&#10;Description automatically generated">
            <a:extLst>
              <a:ext uri="{FF2B5EF4-FFF2-40B4-BE49-F238E27FC236}">
                <a16:creationId xmlns:a16="http://schemas.microsoft.com/office/drawing/2014/main" id="{FCC8FC4A-717C-D270-1779-6C9667FD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73" y="1143000"/>
            <a:ext cx="2298476" cy="2536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583160-981E-448F-D981-78683F502BD9}"/>
              </a:ext>
            </a:extLst>
          </p:cNvPr>
          <p:cNvSpPr txBox="1"/>
          <p:nvPr/>
        </p:nvSpPr>
        <p:spPr>
          <a:xfrm>
            <a:off x="-143076" y="3638371"/>
            <a:ext cx="304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 mai mare contur închis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A2CFD2E5-ED98-3985-158A-0F7FC2E43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59" y="1369365"/>
            <a:ext cx="2083982" cy="20839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0EADD7-4F51-FF14-571E-EA03C39761F3}"/>
              </a:ext>
            </a:extLst>
          </p:cNvPr>
          <p:cNvSpPr txBox="1"/>
          <p:nvPr/>
        </p:nvSpPr>
        <p:spPr>
          <a:xfrm>
            <a:off x="3093818" y="3510884"/>
            <a:ext cx="323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Perspectivă + detectare de linii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crossword puzzle with numbers&#10;&#10;Description automatically generated">
            <a:extLst>
              <a:ext uri="{FF2B5EF4-FFF2-40B4-BE49-F238E27FC236}">
                <a16:creationId xmlns:a16="http://schemas.microsoft.com/office/drawing/2014/main" id="{065897AB-241F-936A-993B-EAE07A6DF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35" y="1358998"/>
            <a:ext cx="2094349" cy="2094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2D2D4-CCEE-EADD-52D6-080FF4CEBD11}"/>
              </a:ext>
            </a:extLst>
          </p:cNvPr>
          <p:cNvSpPr txBox="1"/>
          <p:nvPr/>
        </p:nvSpPr>
        <p:spPr>
          <a:xfrm>
            <a:off x="5913229" y="3510884"/>
            <a:ext cx="323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Clasificare celule</a:t>
            </a:r>
          </a:p>
          <a:p>
            <a:pPr algn="ctr"/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filled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empty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number grid with numbers&#10;&#10;Description automatically generated">
            <a:extLst>
              <a:ext uri="{FF2B5EF4-FFF2-40B4-BE49-F238E27FC236}">
                <a16:creationId xmlns:a16="http://schemas.microsoft.com/office/drawing/2014/main" id="{012008CE-3BB8-AC51-21C4-77673A44B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664" y="4091795"/>
            <a:ext cx="4359965" cy="2283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67D73-303C-5AC9-C835-48E1AD6ABA0C}"/>
              </a:ext>
            </a:extLst>
          </p:cNvPr>
          <p:cNvSpPr txBox="1"/>
          <p:nvPr/>
        </p:nvSpPr>
        <p:spPr>
          <a:xfrm>
            <a:off x="2149612" y="6375586"/>
            <a:ext cx="323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Recunoaștere cifre în celule</a:t>
            </a:r>
            <a:endParaRPr lang="en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59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23034-388B-E31B-EFFE-7A76497C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lucrare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licență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close up of a document&#10;&#10;Description automatically generated">
            <a:extLst>
              <a:ext uri="{FF2B5EF4-FFF2-40B4-BE49-F238E27FC236}">
                <a16:creationId xmlns:a16="http://schemas.microsoft.com/office/drawing/2014/main" id="{CE992EDC-F064-545C-CE88-D8CED828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770"/>
            <a:ext cx="3867389" cy="2957415"/>
          </a:xfrm>
          <a:prstGeom prst="rect">
            <a:avLst/>
          </a:prstGeom>
        </p:spPr>
      </p:pic>
      <p:pic>
        <p:nvPicPr>
          <p:cNvPr id="8" name="Picture 7" descr="A paper with text on it&#10;&#10;Description automatically generated">
            <a:extLst>
              <a:ext uri="{FF2B5EF4-FFF2-40B4-BE49-F238E27FC236}">
                <a16:creationId xmlns:a16="http://schemas.microsoft.com/office/drawing/2014/main" id="{058CBDD7-3978-6A2A-F98B-2F92E7F8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721" y="1143000"/>
            <a:ext cx="4245326" cy="56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65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uzzle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702A687-59D3-788F-F48F-93D706AAE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6400800" cy="2790825"/>
          </a:xfrm>
        </p:spPr>
      </p:pic>
      <p:pic>
        <p:nvPicPr>
          <p:cNvPr id="7" name="Picture 6" descr="A cube with colored lines and numbers&#10;&#10;Description automatically generated">
            <a:extLst>
              <a:ext uri="{FF2B5EF4-FFF2-40B4-BE49-F238E27FC236}">
                <a16:creationId xmlns:a16="http://schemas.microsoft.com/office/drawing/2014/main" id="{CB4ABAA3-6DA0-6D11-DEBE-31F55589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94" y="796649"/>
            <a:ext cx="2828906" cy="2790825"/>
          </a:xfrm>
          <a:prstGeom prst="rect">
            <a:avLst/>
          </a:prstGeom>
        </p:spPr>
      </p:pic>
      <p:pic>
        <p:nvPicPr>
          <p:cNvPr id="9" name="Picture 8" descr="A two cubes with numbers&#10;&#10;Description automatically generated with medium confidence">
            <a:extLst>
              <a:ext uri="{FF2B5EF4-FFF2-40B4-BE49-F238E27FC236}">
                <a16:creationId xmlns:a16="http://schemas.microsoft.com/office/drawing/2014/main" id="{FE07046D-85A6-38E7-16C3-C7D52F29C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8676"/>
            <a:ext cx="4714875" cy="2066925"/>
          </a:xfrm>
          <a:prstGeom prst="rect">
            <a:avLst/>
          </a:prstGeom>
        </p:spPr>
      </p:pic>
      <p:pic>
        <p:nvPicPr>
          <p:cNvPr id="11" name="Picture 10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293AD731-7F06-3F3D-66AE-9F2E5E7F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28" y="3629163"/>
            <a:ext cx="3951645" cy="31245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5CE841-AEA8-7C55-3C67-FD6EDA67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lucrare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licență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2195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cubes with different colored squares&#10;&#10;Description automatically generated">
            <a:extLst>
              <a:ext uri="{FF2B5EF4-FFF2-40B4-BE49-F238E27FC236}">
                <a16:creationId xmlns:a16="http://schemas.microsoft.com/office/drawing/2014/main" id="{7E314FD0-EED7-9CAB-2FFE-9B471923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1266"/>
            <a:ext cx="652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63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Compararea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contururilor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01442" name="Picture 2"/>
          <p:cNvPicPr>
            <a:picLocks noChangeAspect="1" noChangeArrowheads="1"/>
          </p:cNvPicPr>
          <p:nvPr/>
        </p:nvPicPr>
        <p:blipFill>
          <a:blip r:embed="rId3" cstate="print"/>
          <a:srcRect l="9526" t="40828" r="36222" b="33793"/>
          <a:stretch>
            <a:fillRect/>
          </a:stretch>
        </p:blipFill>
        <p:spPr bwMode="auto">
          <a:xfrm>
            <a:off x="1905000" y="1676400"/>
            <a:ext cx="521804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98489" y="2840976"/>
            <a:ext cx="630983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Exemple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cifre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scrise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mână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pPr algn="ctr"/>
            <a:r>
              <a:rPr lang="en-US" dirty="0" err="1">
                <a:latin typeface="Times New Roman"/>
                <a:cs typeface="Times New Roman"/>
              </a:rPr>
              <a:t>Comparând</a:t>
            </a:r>
            <a:r>
              <a:rPr lang="en-US" dirty="0">
                <a:latin typeface="Times New Roman"/>
                <a:cs typeface="Times New Roman"/>
              </a:rPr>
              <a:t> pixel cu pixel,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sunt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foarte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diferite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Totuşi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termeni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formă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sunt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similare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826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Belongie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8992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686800" cy="4525963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Distanța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template 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şi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mulțime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(e.g. </a:t>
            </a:r>
            <a:r>
              <a:rPr lang="en-US" sz="2400" b="1" i="1" dirty="0" err="1">
                <a:latin typeface="Times New Roman"/>
                <a:cs typeface="Times New Roman"/>
              </a:rPr>
              <a:t>puncte</a:t>
            </a:r>
            <a:r>
              <a:rPr lang="en-US" sz="2400" b="1" i="1" dirty="0">
                <a:latin typeface="Times New Roman"/>
                <a:cs typeface="Times New Roman"/>
              </a:rPr>
              <a:t> cu </a:t>
            </a:r>
            <a:r>
              <a:rPr lang="en-US" sz="2400" b="1" i="1" dirty="0" err="1">
                <a:latin typeface="Times New Roman"/>
                <a:cs typeface="Times New Roman"/>
              </a:rPr>
              <a:t>intensitate</a:t>
            </a:r>
            <a:r>
              <a:rPr lang="en-US" sz="2400" b="1" i="1" dirty="0">
                <a:latin typeface="Times New Roman"/>
                <a:cs typeface="Times New Roman"/>
              </a:rPr>
              <a:t> = 0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anumite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caracteristici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dintr</a:t>
            </a:r>
            <a:r>
              <a:rPr lang="en-US" sz="2400" dirty="0">
                <a:latin typeface="Times New Roman"/>
                <a:cs typeface="Times New Roman"/>
              </a:rPr>
              <a:t>-o imagine I.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2716" t="40828" r="48572" b="43258"/>
          <a:stretch/>
        </p:blipFill>
        <p:spPr bwMode="auto">
          <a:xfrm>
            <a:off x="6127119" y="2084242"/>
            <a:ext cx="2761594" cy="1194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316334" y="3012667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1073" y="1876935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8953" y="4275638"/>
            <a:ext cx="26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template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70755" y="1856779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6763" y="2724371"/>
            <a:ext cx="7693305" cy="3483676"/>
            <a:chOff x="146763" y="2724371"/>
            <a:chExt cx="7693305" cy="3483676"/>
          </a:xfrm>
        </p:grpSpPr>
        <p:sp>
          <p:nvSpPr>
            <p:cNvPr id="13" name="TextBox 12"/>
            <p:cNvSpPr txBox="1"/>
            <p:nvPr/>
          </p:nvSpPr>
          <p:spPr>
            <a:xfrm>
              <a:off x="1539725" y="3789803"/>
              <a:ext cx="61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mulțime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dintr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-o imagine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39726" y="4551803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mulțime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ale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unui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template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82471" y="5377050"/>
              <a:ext cx="6257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distanța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minimă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dintre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b="1" i="1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punctul</a:t>
              </a:r>
              <a:r>
                <a:rPr lang="en-US" sz="24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t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şi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un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din I</a:t>
              </a:r>
            </a:p>
            <a:p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(Manhattan,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Euclidiană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977" y="4655656"/>
              <a:ext cx="787400" cy="317500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93" y="3896353"/>
              <a:ext cx="685800" cy="3175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63" y="5430597"/>
              <a:ext cx="1422400" cy="4699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65" y="2724371"/>
              <a:ext cx="5082891" cy="103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4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9575E-6 -4.35719E-6 L 0.25759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9"/>
          <p:cNvGrpSpPr>
            <a:grpSpLocks/>
          </p:cNvGrpSpPr>
          <p:nvPr/>
        </p:nvGrpSpPr>
        <p:grpSpPr bwMode="auto">
          <a:xfrm>
            <a:off x="2819400" y="2286000"/>
            <a:ext cx="2954338" cy="2352675"/>
            <a:chOff x="636" y="2339"/>
            <a:chExt cx="1861" cy="1482"/>
          </a:xfrm>
        </p:grpSpPr>
        <p:sp>
          <p:nvSpPr>
            <p:cNvPr id="5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6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Text Box 193"/>
            <p:cNvSpPr txBox="1">
              <a:spLocks noChangeArrowheads="1"/>
            </p:cNvSpPr>
            <p:nvPr/>
          </p:nvSpPr>
          <p:spPr bwMode="auto">
            <a:xfrm>
              <a:off x="88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9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Text Box 195"/>
            <p:cNvSpPr txBox="1">
              <a:spLocks noChangeArrowheads="1"/>
            </p:cNvSpPr>
            <p:nvPr/>
          </p:nvSpPr>
          <p:spPr bwMode="auto">
            <a:xfrm>
              <a:off x="111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5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9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0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1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2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3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4" name="Text Box 219"/>
            <p:cNvSpPr txBox="1">
              <a:spLocks noChangeArrowheads="1"/>
            </p:cNvSpPr>
            <p:nvPr/>
          </p:nvSpPr>
          <p:spPr bwMode="auto">
            <a:xfrm>
              <a:off x="88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5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9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Text Box 225"/>
            <p:cNvSpPr txBox="1">
              <a:spLocks noChangeArrowheads="1"/>
            </p:cNvSpPr>
            <p:nvPr/>
          </p:nvSpPr>
          <p:spPr bwMode="auto">
            <a:xfrm>
              <a:off x="88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2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4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5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6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7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8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9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0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1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2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3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4" name="Text Box 239"/>
            <p:cNvSpPr txBox="1">
              <a:spLocks noChangeArrowheads="1"/>
            </p:cNvSpPr>
            <p:nvPr/>
          </p:nvSpPr>
          <p:spPr bwMode="auto">
            <a:xfrm>
              <a:off x="1630" y="279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5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6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7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9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0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1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3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4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5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6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7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8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9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0" name="Text Box 255"/>
            <p:cNvSpPr txBox="1">
              <a:spLocks noChangeArrowheads="1"/>
            </p:cNvSpPr>
            <p:nvPr/>
          </p:nvSpPr>
          <p:spPr bwMode="auto">
            <a:xfrm>
              <a:off x="88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1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2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3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4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5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6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7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8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9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0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1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2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3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4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5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7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8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9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0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1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2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3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4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5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6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7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8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9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0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1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2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3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4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5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6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7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48" name="Oval 147"/>
          <p:cNvSpPr/>
          <p:nvPr/>
        </p:nvSpPr>
        <p:spPr bwMode="auto">
          <a:xfrm>
            <a:off x="3581400" y="23622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9" name="Oval 148"/>
          <p:cNvSpPr/>
          <p:nvPr/>
        </p:nvSpPr>
        <p:spPr bwMode="auto">
          <a:xfrm>
            <a:off x="3581400" y="26670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 bwMode="auto">
          <a:xfrm>
            <a:off x="3969875" y="292099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4724400" y="34902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4724400" y="3780118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3" name="Oval 152"/>
          <p:cNvSpPr/>
          <p:nvPr/>
        </p:nvSpPr>
        <p:spPr bwMode="auto">
          <a:xfrm>
            <a:off x="5105400" y="4038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9412" y="2590800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Manhattan: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60" name="Picture 1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49597"/>
            <a:ext cx="1937871" cy="474843"/>
          </a:xfrm>
          <a:prstGeom prst="rect">
            <a:avLst/>
          </a:prstGeom>
        </p:spPr>
      </p:pic>
      <p:pic>
        <p:nvPicPr>
          <p:cNvPr id="161" name="Picture 1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78" y="3918001"/>
            <a:ext cx="1997635" cy="489487"/>
          </a:xfrm>
          <a:prstGeom prst="rect">
            <a:avLst/>
          </a:prstGeom>
        </p:spPr>
      </p:pic>
      <p:sp>
        <p:nvSpPr>
          <p:cNvPr id="164" name="Text Box 293"/>
          <p:cNvSpPr txBox="1">
            <a:spLocks noChangeArrowheads="1"/>
          </p:cNvSpPr>
          <p:nvPr/>
        </p:nvSpPr>
        <p:spPr bwMode="auto">
          <a:xfrm>
            <a:off x="3233829" y="1919314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din I (2D)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pic>
        <p:nvPicPr>
          <p:cNvPr id="159" name="Picture 1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54" y="5088287"/>
            <a:ext cx="5082891" cy="1036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5988" y="23320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195988" y="2624644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189638" y="2886075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1896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5452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1077069" y="52051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1077069" y="55099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1465544" y="576395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72729" y="4621963"/>
            <a:ext cx="875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2536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244581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427461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4274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2341043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4692306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238309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421189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421189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2278323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901410" y="4579418"/>
            <a:ext cx="4693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3436418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unei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drepte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0" name="Multiply 29"/>
          <p:cNvSpPr/>
          <p:nvPr/>
        </p:nvSpPr>
        <p:spPr>
          <a:xfrm>
            <a:off x="1759189" y="3564983"/>
            <a:ext cx="171017" cy="23284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98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54618" y="3577510"/>
            <a:ext cx="92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(1,1)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4227" y="5303735"/>
            <a:ext cx="8130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punctul</a:t>
            </a:r>
            <a:r>
              <a:rPr lang="en-US" dirty="0">
                <a:latin typeface="Times New Roman"/>
                <a:cs typeface="Times New Roman"/>
              </a:rPr>
              <a:t> (1,1) </a:t>
            </a:r>
            <a:r>
              <a:rPr lang="en-US" dirty="0" err="1">
                <a:latin typeface="Times New Roman"/>
                <a:cs typeface="Times New Roman"/>
              </a:rPr>
              <a:t>trec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infinitate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drepte</a:t>
            </a:r>
            <a:r>
              <a:rPr lang="en-US" dirty="0">
                <a:latin typeface="Times New Roman"/>
                <a:cs typeface="Times New Roman"/>
              </a:rPr>
              <a:t> de forma y = </a:t>
            </a:r>
            <a:r>
              <a:rPr lang="en-US" dirty="0" err="1">
                <a:latin typeface="Times New Roman"/>
                <a:cs typeface="Times New Roman"/>
              </a:rPr>
              <a:t>mx+b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y = x  (m=1, b=0);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y = 2x-1 (m=2,b=-1)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y = </a:t>
            </a:r>
            <a:r>
              <a:rPr lang="ro-RO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(m=0, b = -1)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y = -x + 2 (m=-1, b =2)</a:t>
            </a:r>
            <a:r>
              <a:rPr lang="en-US" dirty="0">
                <a:latin typeface="Times New Roman"/>
                <a:cs typeface="Times New Roman"/>
              </a:rPr>
              <a:t>,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Toate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4 </a:t>
            </a:r>
            <a:r>
              <a:rPr lang="en-US" dirty="0" err="1">
                <a:latin typeface="Times New Roman"/>
                <a:cs typeface="Times New Roman"/>
              </a:rPr>
              <a:t>puncte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(2,-1)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(0,-1)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(-1,2)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dreapta</a:t>
            </a:r>
            <a:r>
              <a:rPr lang="en-US" dirty="0">
                <a:latin typeface="Times New Roman"/>
                <a:cs typeface="Times New Roman"/>
              </a:rPr>
              <a:t> b = -m+1</a:t>
            </a: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5715000" y="4164886"/>
            <a:ext cx="93614" cy="90716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5334" y="42030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6010056" y="4455056"/>
            <a:ext cx="93614" cy="90716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1520" y="4485629"/>
            <a:ext cx="625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  <a:latin typeface="Times New Roman"/>
                <a:cs typeface="Times New Roman"/>
              </a:rPr>
              <a:t>(2,-1)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412738" y="3811686"/>
            <a:ext cx="93614" cy="907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3072" y="38498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/>
                <a:cs typeface="Times New Roman"/>
              </a:rPr>
              <a:t>(0,1)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5126583" y="3470710"/>
            <a:ext cx="93614" cy="90716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6917" y="3508889"/>
            <a:ext cx="58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n>
                  <a:solidFill>
                    <a:srgbClr val="FF6600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(-1,2)</a:t>
            </a:r>
          </a:p>
        </p:txBody>
      </p:sp>
    </p:spTree>
    <p:extLst>
      <p:ext uri="{BB962C8B-B14F-4D97-AF65-F5344CB8AC3E}">
        <p14:creationId xmlns:p14="http://schemas.microsoft.com/office/powerpoint/2010/main" val="2203899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distanța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până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cel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apropiat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b="1" i="1" dirty="0">
                <a:latin typeface="Times New Roman"/>
                <a:cs typeface="Times New Roman"/>
              </a:rPr>
              <a:t>I</a:t>
            </a:r>
          </a:p>
        </p:txBody>
      </p:sp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Imagine cu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5068" name="AutoShape 12"/>
          <p:cNvSpPr>
            <a:spLocks noChangeArrowheads="1"/>
          </p:cNvSpPr>
          <p:nvPr/>
        </p:nvSpPr>
        <p:spPr bwMode="auto">
          <a:xfrm>
            <a:off x="3505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0" y="2032337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Cum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diferă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distanța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Chamfer de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filtrarea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cu o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mască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de forma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lui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4258438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Implementare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naivă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complexitate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63667" y="2695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699" y="3090082"/>
            <a:ext cx="350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variază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mult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puțin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abrupt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decât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cazul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filtrării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dacă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mă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mut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stânga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dreapta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cu un pixel am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/>
                <a:cs typeface="Times New Roman"/>
              </a:rPr>
              <a:t>apropiate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5288367" y="39163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3796355" y="4508391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6355" y="5298377"/>
            <a:ext cx="287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Times New Roman"/>
                <a:cs typeface="Times New Roman"/>
              </a:rPr>
              <a:t>Minimele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locale ale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funcției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care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calculează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distanța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Chamfer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pentru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fiecare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fereastră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3" y="1976293"/>
            <a:ext cx="5082891" cy="1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44371" y="4931042"/>
            <a:ext cx="28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|T| * |I|</a:t>
            </a:r>
            <a:r>
              <a:rPr lang="en-US" sz="2000" baseline="30000" dirty="0">
                <a:latin typeface="Times New Roman"/>
                <a:cs typeface="Times New Roman"/>
              </a:rPr>
              <a:t>2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operații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107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C 0.02639 -0.00995 -0.00382 0.00092 0.07327 -0.00301 C 0.0849 -0.0037 0.09653 -0.00648 0.10816 -0.00764 C 0.11928 -0.01273 0.13299 -0.01296 0.14428 -0.01389 C 0.16407 -0.02176 0.19462 -0.01366 0.21632 -0.01065 C 0.21754 -0.01019 0.22084 -0.01019 0.2198 -0.00926 C 0.21789 -0.00764 0.21511 -0.00857 0.21285 -0.00764 C 0.21146 -0.00695 0.2106 -0.00533 0.20938 -0.00463 C 0.20712 -0.00324 0.20244 -0.00139 0.20244 -0.00139 C 0.18421 0.01667 0.17049 0.00532 0.1408 0.00625 C 0.09011 0.00764 0.09063 0.00764 0.04306 0.00949 C 0.01719 0.01736 0.01737 0.01875 -0.01389 0.02037 C -0.02188 0.02361 -0.01146 0.025 -0.00921 0.025 C 0.06754 0.02662 0.22101 0.02801 0.22101 0.02801 C 0.21476 0.03194 0.21303 0.03518 0.20591 0.03727 C 0.20261 0.04028 0.19671 0.04514 0.19306 0.04653 C 0.1908 0.04861 0.18837 0.05069 0.18612 0.05278 C 0.1849 0.05393 0.18264 0.05602 0.18264 0.05602 C 0.10799 0.05255 0.11112 0.05324 -0.00226 0.0544 C -0.01719 0.05139 -0.02292 0.05856 -0.00105 0.05903 C 0.05869 0.05995 0.11823 0.06018 0.17796 0.06065 C 0.19185 0.06111 0.20591 0.06042 0.2198 0.06204 C 0.22084 0.06227 0.21841 0.06412 0.21754 0.06528 C 0.21511 0.06852 0.21129 0.07106 0.20816 0.07292 C 0.2007 0.07731 0.19167 0.08102 0.18386 0.0838 C 0.10122 0.08194 0.08976 0.08102 -0.00105 0.08217 C -0.0066 0.08472 -0.01094 0.08958 -0.00226 0.09305 C 0.00278 0.10023 0.00764 0.10231 0.01511 0.10255 C 0.06251 0.10347 0.10973 0.10347 0.15712 0.10393 C 0.1757 0.10509 0.19566 0.1081 0.21407 0.10255 C 0.2191 0.10301 0.22414 0.10255 0.22917 0.10393 C 0.23039 0.10417 0.22674 0.10463 0.2257 0.10555 C 0.22119 0.10903 0.2191 0.11111 0.21407 0.11319 C 0.20955 0.11736 0.20435 0.12199 0.19896 0.12407 C 0.1908 0.13495 0.17848 0.13426 0.16754 0.13495 C 0.11441 0.13819 0.10643 0.13819 0.05816 0.13958 C 0.03698 0.14167 0.0165 0.14653 -0.00452 0.14884 C 5E-6 0.15555 0.00226 0.15532 0.00938 0.15671 C 0.01858 0.16111 0.02744 0.16204 0.03733 0.16296 C 0.12344 0.17176 0.09271 0.1662 0.25122 0.16759 C 0.23941 0.17824 0.22483 0.18842 0.2106 0.19074 C 0.15782 0.2118 0.06025 0.20116 0.02448 0.20162 C 0.01893 0.20972 0.01129 0.21458 0.00365 0.21875 C -0.00747 0.23287 0.00973 0.21273 -0.00695 0.225 C -0.00869 0.22616 -0.00921 0.22917 -0.01042 0.23102 C -0.01112 0.23217 -0.01372 0.23426 -0.01268 0.23426 C 0.01129 0.23472 0.03542 0.2331 0.05938 0.23264 C 0.06945 0.22801 0.1073 0.22755 0.12223 0.22639 C 0.13369 0.22361 0.14341 0.22616 0.15591 0.22338 C 0.18143 0.22454 0.19115 0.22338 0.21407 0.22338 " pathEditMode="relative" ptsTypes="fffffffffffffffffffffffffffffffffffffffffffffffffA">
                                      <p:cBhvr>
                                        <p:cTn id="18" dur="20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45068" grpId="0" animBg="1"/>
      <p:bldP spid="45068" grpId="1" animBg="1"/>
      <p:bldP spid="12" grpId="0"/>
      <p:bldP spid="10" grpId="0"/>
      <p:bldP spid="4" grpId="0"/>
      <p:bldP spid="17" grpId="0" animBg="1"/>
      <p:bldP spid="19" grpId="0" animBg="1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68850" y="1370012"/>
            <a:ext cx="2954337" cy="2730499"/>
            <a:chOff x="3621" y="1609"/>
            <a:chExt cx="1861" cy="172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621" y="1847"/>
              <a:ext cx="1861" cy="1482"/>
              <a:chOff x="636" y="2339"/>
              <a:chExt cx="1861" cy="1482"/>
            </a:xfrm>
          </p:grpSpPr>
          <p:sp>
            <p:nvSpPr>
              <p:cNvPr id="605189" name="Rectangle 5"/>
              <p:cNvSpPr>
                <a:spLocks noChangeArrowheads="1"/>
              </p:cNvSpPr>
              <p:nvPr/>
            </p:nvSpPr>
            <p:spPr bwMode="auto">
              <a:xfrm>
                <a:off x="65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0" name="Text Box 6"/>
              <p:cNvSpPr txBox="1">
                <a:spLocks noChangeArrowheads="1"/>
              </p:cNvSpPr>
              <p:nvPr/>
            </p:nvSpPr>
            <p:spPr bwMode="auto">
              <a:xfrm>
                <a:off x="66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191" name="Rectangle 7"/>
              <p:cNvSpPr>
                <a:spLocks noChangeArrowheads="1"/>
              </p:cNvSpPr>
              <p:nvPr/>
            </p:nvSpPr>
            <p:spPr bwMode="auto">
              <a:xfrm>
                <a:off x="65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2" name="Text Box 8"/>
              <p:cNvSpPr txBox="1">
                <a:spLocks noChangeArrowheads="1"/>
              </p:cNvSpPr>
              <p:nvPr/>
            </p:nvSpPr>
            <p:spPr bwMode="auto">
              <a:xfrm>
                <a:off x="66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193" name="Rectangle 9"/>
              <p:cNvSpPr>
                <a:spLocks noChangeArrowheads="1"/>
              </p:cNvSpPr>
              <p:nvPr/>
            </p:nvSpPr>
            <p:spPr bwMode="auto">
              <a:xfrm>
                <a:off x="874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4" name="Text Box 10"/>
              <p:cNvSpPr txBox="1">
                <a:spLocks noChangeArrowheads="1"/>
              </p:cNvSpPr>
              <p:nvPr/>
            </p:nvSpPr>
            <p:spPr bwMode="auto">
              <a:xfrm>
                <a:off x="88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195" name="Rectangle 11"/>
              <p:cNvSpPr>
                <a:spLocks noChangeArrowheads="1"/>
              </p:cNvSpPr>
              <p:nvPr/>
            </p:nvSpPr>
            <p:spPr bwMode="auto">
              <a:xfrm>
                <a:off x="874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6" name="Text Box 12"/>
              <p:cNvSpPr txBox="1">
                <a:spLocks noChangeArrowheads="1"/>
              </p:cNvSpPr>
              <p:nvPr/>
            </p:nvSpPr>
            <p:spPr bwMode="auto">
              <a:xfrm>
                <a:off x="88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197" name="Rectangle 13"/>
              <p:cNvSpPr>
                <a:spLocks noChangeArrowheads="1"/>
              </p:cNvSpPr>
              <p:nvPr/>
            </p:nvSpPr>
            <p:spPr bwMode="auto">
              <a:xfrm>
                <a:off x="109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8" name="Text Box 14"/>
              <p:cNvSpPr txBox="1">
                <a:spLocks noChangeArrowheads="1"/>
              </p:cNvSpPr>
              <p:nvPr/>
            </p:nvSpPr>
            <p:spPr bwMode="auto">
              <a:xfrm>
                <a:off x="111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199" name="Rectangle 15"/>
              <p:cNvSpPr>
                <a:spLocks noChangeArrowheads="1"/>
              </p:cNvSpPr>
              <p:nvPr/>
            </p:nvSpPr>
            <p:spPr bwMode="auto">
              <a:xfrm>
                <a:off x="109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0" name="Text Box 16"/>
              <p:cNvSpPr txBox="1">
                <a:spLocks noChangeArrowheads="1"/>
              </p:cNvSpPr>
              <p:nvPr/>
            </p:nvSpPr>
            <p:spPr bwMode="auto">
              <a:xfrm>
                <a:off x="111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01" name="Rectangle 17"/>
              <p:cNvSpPr>
                <a:spLocks noChangeArrowheads="1"/>
              </p:cNvSpPr>
              <p:nvPr/>
            </p:nvSpPr>
            <p:spPr bwMode="auto">
              <a:xfrm>
                <a:off x="65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2" name="Text Box 18"/>
              <p:cNvSpPr txBox="1">
                <a:spLocks noChangeArrowheads="1"/>
              </p:cNvSpPr>
              <p:nvPr/>
            </p:nvSpPr>
            <p:spPr bwMode="auto">
              <a:xfrm>
                <a:off x="66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  <p:sp>
            <p:nvSpPr>
              <p:cNvPr id="605203" name="Rectangle 19"/>
              <p:cNvSpPr>
                <a:spLocks noChangeArrowheads="1"/>
              </p:cNvSpPr>
              <p:nvPr/>
            </p:nvSpPr>
            <p:spPr bwMode="auto">
              <a:xfrm>
                <a:off x="87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4" name="Text Box 20"/>
              <p:cNvSpPr txBox="1">
                <a:spLocks noChangeArrowheads="1"/>
              </p:cNvSpPr>
              <p:nvPr/>
            </p:nvSpPr>
            <p:spPr bwMode="auto">
              <a:xfrm>
                <a:off x="88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205" name="Rectangle 21"/>
              <p:cNvSpPr>
                <a:spLocks noChangeArrowheads="1"/>
              </p:cNvSpPr>
              <p:nvPr/>
            </p:nvSpPr>
            <p:spPr bwMode="auto">
              <a:xfrm>
                <a:off x="109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6" name="Text Box 22"/>
              <p:cNvSpPr txBox="1">
                <a:spLocks noChangeArrowheads="1"/>
              </p:cNvSpPr>
              <p:nvPr/>
            </p:nvSpPr>
            <p:spPr bwMode="auto">
              <a:xfrm>
                <a:off x="111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207" name="Rectangle 23"/>
              <p:cNvSpPr>
                <a:spLocks noChangeArrowheads="1"/>
              </p:cNvSpPr>
              <p:nvPr/>
            </p:nvSpPr>
            <p:spPr bwMode="auto">
              <a:xfrm>
                <a:off x="133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8" name="Text Box 24"/>
              <p:cNvSpPr txBox="1">
                <a:spLocks noChangeArrowheads="1"/>
              </p:cNvSpPr>
              <p:nvPr/>
            </p:nvSpPr>
            <p:spPr bwMode="auto">
              <a:xfrm>
                <a:off x="134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09" name="Rectangle 25"/>
              <p:cNvSpPr>
                <a:spLocks noChangeArrowheads="1"/>
              </p:cNvSpPr>
              <p:nvPr/>
            </p:nvSpPr>
            <p:spPr bwMode="auto">
              <a:xfrm>
                <a:off x="133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0" name="Text Box 26"/>
              <p:cNvSpPr txBox="1">
                <a:spLocks noChangeArrowheads="1"/>
              </p:cNvSpPr>
              <p:nvPr/>
            </p:nvSpPr>
            <p:spPr bwMode="auto">
              <a:xfrm>
                <a:off x="134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11" name="Rectangle 27"/>
              <p:cNvSpPr>
                <a:spLocks noChangeArrowheads="1"/>
              </p:cNvSpPr>
              <p:nvPr/>
            </p:nvSpPr>
            <p:spPr bwMode="auto">
              <a:xfrm>
                <a:off x="133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2" name="Text Box 28"/>
              <p:cNvSpPr txBox="1">
                <a:spLocks noChangeArrowheads="1"/>
              </p:cNvSpPr>
              <p:nvPr/>
            </p:nvSpPr>
            <p:spPr bwMode="auto">
              <a:xfrm>
                <a:off x="134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13" name="Rectangle 29"/>
              <p:cNvSpPr>
                <a:spLocks noChangeArrowheads="1"/>
              </p:cNvSpPr>
              <p:nvPr/>
            </p:nvSpPr>
            <p:spPr bwMode="auto">
              <a:xfrm>
                <a:off x="1562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4" name="Text Box 30"/>
              <p:cNvSpPr txBox="1">
                <a:spLocks noChangeArrowheads="1"/>
              </p:cNvSpPr>
              <p:nvPr/>
            </p:nvSpPr>
            <p:spPr bwMode="auto">
              <a:xfrm>
                <a:off x="1576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15" name="Rectangle 31"/>
              <p:cNvSpPr>
                <a:spLocks noChangeArrowheads="1"/>
              </p:cNvSpPr>
              <p:nvPr/>
            </p:nvSpPr>
            <p:spPr bwMode="auto">
              <a:xfrm>
                <a:off x="1562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6" name="Text Box 32"/>
              <p:cNvSpPr txBox="1">
                <a:spLocks noChangeArrowheads="1"/>
              </p:cNvSpPr>
              <p:nvPr/>
            </p:nvSpPr>
            <p:spPr bwMode="auto">
              <a:xfrm>
                <a:off x="1576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17" name="Rectangle 33"/>
              <p:cNvSpPr>
                <a:spLocks noChangeArrowheads="1"/>
              </p:cNvSpPr>
              <p:nvPr/>
            </p:nvSpPr>
            <p:spPr bwMode="auto">
              <a:xfrm>
                <a:off x="1562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8" name="Text Box 34"/>
              <p:cNvSpPr txBox="1">
                <a:spLocks noChangeArrowheads="1"/>
              </p:cNvSpPr>
              <p:nvPr/>
            </p:nvSpPr>
            <p:spPr bwMode="auto">
              <a:xfrm>
                <a:off x="1576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19" name="Rectangle 35"/>
              <p:cNvSpPr>
                <a:spLocks noChangeArrowheads="1"/>
              </p:cNvSpPr>
              <p:nvPr/>
            </p:nvSpPr>
            <p:spPr bwMode="auto">
              <a:xfrm>
                <a:off x="65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0" name="Text Box 36"/>
              <p:cNvSpPr txBox="1">
                <a:spLocks noChangeArrowheads="1"/>
              </p:cNvSpPr>
              <p:nvPr/>
            </p:nvSpPr>
            <p:spPr bwMode="auto">
              <a:xfrm>
                <a:off x="66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21" name="Rectangle 37"/>
              <p:cNvSpPr>
                <a:spLocks noChangeArrowheads="1"/>
              </p:cNvSpPr>
              <p:nvPr/>
            </p:nvSpPr>
            <p:spPr bwMode="auto">
              <a:xfrm>
                <a:off x="874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2" name="Text Box 38"/>
              <p:cNvSpPr txBox="1">
                <a:spLocks noChangeArrowheads="1"/>
              </p:cNvSpPr>
              <p:nvPr/>
            </p:nvSpPr>
            <p:spPr bwMode="auto">
              <a:xfrm>
                <a:off x="88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3" name="Rectangle 39"/>
              <p:cNvSpPr>
                <a:spLocks noChangeArrowheads="1"/>
              </p:cNvSpPr>
              <p:nvPr/>
            </p:nvSpPr>
            <p:spPr bwMode="auto">
              <a:xfrm>
                <a:off x="109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4" name="Text Box 40"/>
              <p:cNvSpPr txBox="1">
                <a:spLocks noChangeArrowheads="1"/>
              </p:cNvSpPr>
              <p:nvPr/>
            </p:nvSpPr>
            <p:spPr bwMode="auto">
              <a:xfrm>
                <a:off x="111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5" name="Rectangle 41"/>
              <p:cNvSpPr>
                <a:spLocks noChangeArrowheads="1"/>
              </p:cNvSpPr>
              <p:nvPr/>
            </p:nvSpPr>
            <p:spPr bwMode="auto">
              <a:xfrm>
                <a:off x="133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6" name="Text Box 42"/>
              <p:cNvSpPr txBox="1">
                <a:spLocks noChangeArrowheads="1"/>
              </p:cNvSpPr>
              <p:nvPr/>
            </p:nvSpPr>
            <p:spPr bwMode="auto">
              <a:xfrm>
                <a:off x="134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27" name="Rectangle 43"/>
              <p:cNvSpPr>
                <a:spLocks noChangeArrowheads="1"/>
              </p:cNvSpPr>
              <p:nvPr/>
            </p:nvSpPr>
            <p:spPr bwMode="auto">
              <a:xfrm>
                <a:off x="1562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8" name="Text Box 44"/>
              <p:cNvSpPr txBox="1">
                <a:spLocks noChangeArrowheads="1"/>
              </p:cNvSpPr>
              <p:nvPr/>
            </p:nvSpPr>
            <p:spPr bwMode="auto">
              <a:xfrm>
                <a:off x="1576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9" name="Rectangle 45"/>
              <p:cNvSpPr>
                <a:spLocks noChangeArrowheads="1"/>
              </p:cNvSpPr>
              <p:nvPr/>
            </p:nvSpPr>
            <p:spPr bwMode="auto">
              <a:xfrm>
                <a:off x="65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0" name="Text Box 46"/>
              <p:cNvSpPr txBox="1">
                <a:spLocks noChangeArrowheads="1"/>
              </p:cNvSpPr>
              <p:nvPr/>
            </p:nvSpPr>
            <p:spPr bwMode="auto">
              <a:xfrm>
                <a:off x="66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31" name="Rectangle 47"/>
              <p:cNvSpPr>
                <a:spLocks noChangeArrowheads="1"/>
              </p:cNvSpPr>
              <p:nvPr/>
            </p:nvSpPr>
            <p:spPr bwMode="auto">
              <a:xfrm>
                <a:off x="874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2" name="Text Box 48"/>
              <p:cNvSpPr txBox="1">
                <a:spLocks noChangeArrowheads="1"/>
              </p:cNvSpPr>
              <p:nvPr/>
            </p:nvSpPr>
            <p:spPr bwMode="auto">
              <a:xfrm>
                <a:off x="88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33" name="Rectangle 49"/>
              <p:cNvSpPr>
                <a:spLocks noChangeArrowheads="1"/>
              </p:cNvSpPr>
              <p:nvPr/>
            </p:nvSpPr>
            <p:spPr bwMode="auto">
              <a:xfrm>
                <a:off x="1098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4" name="Text Box 50"/>
              <p:cNvSpPr txBox="1">
                <a:spLocks noChangeArrowheads="1"/>
              </p:cNvSpPr>
              <p:nvPr/>
            </p:nvSpPr>
            <p:spPr bwMode="auto">
              <a:xfrm>
                <a:off x="111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35" name="Rectangle 51"/>
              <p:cNvSpPr>
                <a:spLocks noChangeArrowheads="1"/>
              </p:cNvSpPr>
              <p:nvPr/>
            </p:nvSpPr>
            <p:spPr bwMode="auto">
              <a:xfrm>
                <a:off x="133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6" name="Text Box 52"/>
              <p:cNvSpPr txBox="1">
                <a:spLocks noChangeArrowheads="1"/>
              </p:cNvSpPr>
              <p:nvPr/>
            </p:nvSpPr>
            <p:spPr bwMode="auto">
              <a:xfrm>
                <a:off x="134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37" name="Rectangle 53"/>
              <p:cNvSpPr>
                <a:spLocks noChangeArrowheads="1"/>
              </p:cNvSpPr>
              <p:nvPr/>
            </p:nvSpPr>
            <p:spPr bwMode="auto">
              <a:xfrm>
                <a:off x="1562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8" name="Text Box 54"/>
              <p:cNvSpPr txBox="1">
                <a:spLocks noChangeArrowheads="1"/>
              </p:cNvSpPr>
              <p:nvPr/>
            </p:nvSpPr>
            <p:spPr bwMode="auto">
              <a:xfrm>
                <a:off x="1576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39" name="Rectangle 55"/>
              <p:cNvSpPr>
                <a:spLocks noChangeArrowheads="1"/>
              </p:cNvSpPr>
              <p:nvPr/>
            </p:nvSpPr>
            <p:spPr bwMode="auto">
              <a:xfrm>
                <a:off x="1794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0" name="Text Box 56"/>
              <p:cNvSpPr txBox="1">
                <a:spLocks noChangeArrowheads="1"/>
              </p:cNvSpPr>
              <p:nvPr/>
            </p:nvSpPr>
            <p:spPr bwMode="auto">
              <a:xfrm>
                <a:off x="180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41" name="Rectangle 57"/>
              <p:cNvSpPr>
                <a:spLocks noChangeArrowheads="1"/>
              </p:cNvSpPr>
              <p:nvPr/>
            </p:nvSpPr>
            <p:spPr bwMode="auto">
              <a:xfrm>
                <a:off x="1794" y="3080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2" name="Text Box 58"/>
              <p:cNvSpPr txBox="1">
                <a:spLocks noChangeArrowheads="1"/>
              </p:cNvSpPr>
              <p:nvPr/>
            </p:nvSpPr>
            <p:spPr bwMode="auto">
              <a:xfrm>
                <a:off x="180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3" name="Rectangle 59"/>
              <p:cNvSpPr>
                <a:spLocks noChangeArrowheads="1"/>
              </p:cNvSpPr>
              <p:nvPr/>
            </p:nvSpPr>
            <p:spPr bwMode="auto">
              <a:xfrm>
                <a:off x="1794" y="3256"/>
                <a:ext cx="237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4" name="Text Box 60"/>
              <p:cNvSpPr txBox="1">
                <a:spLocks noChangeArrowheads="1"/>
              </p:cNvSpPr>
              <p:nvPr/>
            </p:nvSpPr>
            <p:spPr bwMode="auto">
              <a:xfrm>
                <a:off x="180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5" name="Rectangle 61"/>
              <p:cNvSpPr>
                <a:spLocks noChangeArrowheads="1"/>
              </p:cNvSpPr>
              <p:nvPr/>
            </p:nvSpPr>
            <p:spPr bwMode="auto">
              <a:xfrm>
                <a:off x="1794" y="3432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6" name="Text Box 62"/>
              <p:cNvSpPr txBox="1">
                <a:spLocks noChangeArrowheads="1"/>
              </p:cNvSpPr>
              <p:nvPr/>
            </p:nvSpPr>
            <p:spPr bwMode="auto">
              <a:xfrm>
                <a:off x="180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7" name="Rectangle 63"/>
              <p:cNvSpPr>
                <a:spLocks noChangeArrowheads="1"/>
              </p:cNvSpPr>
              <p:nvPr/>
            </p:nvSpPr>
            <p:spPr bwMode="auto">
              <a:xfrm>
                <a:off x="179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8" name="Text Box 64"/>
              <p:cNvSpPr txBox="1">
                <a:spLocks noChangeArrowheads="1"/>
              </p:cNvSpPr>
              <p:nvPr/>
            </p:nvSpPr>
            <p:spPr bwMode="auto">
              <a:xfrm>
                <a:off x="180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49" name="Rectangle 65"/>
              <p:cNvSpPr>
                <a:spLocks noChangeArrowheads="1"/>
              </p:cNvSpPr>
              <p:nvPr/>
            </p:nvSpPr>
            <p:spPr bwMode="auto">
              <a:xfrm>
                <a:off x="1794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0" name="Text Box 66"/>
              <p:cNvSpPr txBox="1">
                <a:spLocks noChangeArrowheads="1"/>
              </p:cNvSpPr>
              <p:nvPr/>
            </p:nvSpPr>
            <p:spPr bwMode="auto">
              <a:xfrm>
                <a:off x="180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51" name="Rectangle 67"/>
              <p:cNvSpPr>
                <a:spLocks noChangeArrowheads="1"/>
              </p:cNvSpPr>
              <p:nvPr/>
            </p:nvSpPr>
            <p:spPr bwMode="auto">
              <a:xfrm>
                <a:off x="1562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2" name="Text Box 68"/>
              <p:cNvSpPr txBox="1">
                <a:spLocks noChangeArrowheads="1"/>
              </p:cNvSpPr>
              <p:nvPr/>
            </p:nvSpPr>
            <p:spPr bwMode="auto">
              <a:xfrm>
                <a:off x="1576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53" name="Rectangle 69"/>
              <p:cNvSpPr>
                <a:spLocks noChangeArrowheads="1"/>
              </p:cNvSpPr>
              <p:nvPr/>
            </p:nvSpPr>
            <p:spPr bwMode="auto">
              <a:xfrm>
                <a:off x="133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4" name="Text Box 70"/>
              <p:cNvSpPr txBox="1">
                <a:spLocks noChangeArrowheads="1"/>
              </p:cNvSpPr>
              <p:nvPr/>
            </p:nvSpPr>
            <p:spPr bwMode="auto">
              <a:xfrm>
                <a:off x="134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55" name="Rectangle 71"/>
              <p:cNvSpPr>
                <a:spLocks noChangeArrowheads="1"/>
              </p:cNvSpPr>
              <p:nvPr/>
            </p:nvSpPr>
            <p:spPr bwMode="auto">
              <a:xfrm>
                <a:off x="1098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6" name="Text Box 72"/>
              <p:cNvSpPr txBox="1">
                <a:spLocks noChangeArrowheads="1"/>
              </p:cNvSpPr>
              <p:nvPr/>
            </p:nvSpPr>
            <p:spPr bwMode="auto">
              <a:xfrm>
                <a:off x="111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57" name="Rectangle 73"/>
              <p:cNvSpPr>
                <a:spLocks noChangeArrowheads="1"/>
              </p:cNvSpPr>
              <p:nvPr/>
            </p:nvSpPr>
            <p:spPr bwMode="auto">
              <a:xfrm>
                <a:off x="874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8" name="Text Box 74"/>
              <p:cNvSpPr txBox="1">
                <a:spLocks noChangeArrowheads="1"/>
              </p:cNvSpPr>
              <p:nvPr/>
            </p:nvSpPr>
            <p:spPr bwMode="auto">
              <a:xfrm>
                <a:off x="88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59" name="Rectangle 75"/>
              <p:cNvSpPr>
                <a:spLocks noChangeArrowheads="1"/>
              </p:cNvSpPr>
              <p:nvPr/>
            </p:nvSpPr>
            <p:spPr bwMode="auto">
              <a:xfrm>
                <a:off x="65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0" name="Text Box 76"/>
              <p:cNvSpPr txBox="1">
                <a:spLocks noChangeArrowheads="1"/>
              </p:cNvSpPr>
              <p:nvPr/>
            </p:nvSpPr>
            <p:spPr bwMode="auto">
              <a:xfrm>
                <a:off x="66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1" name="Rectangle 77"/>
              <p:cNvSpPr>
                <a:spLocks noChangeArrowheads="1"/>
              </p:cNvSpPr>
              <p:nvPr/>
            </p:nvSpPr>
            <p:spPr bwMode="auto">
              <a:xfrm>
                <a:off x="65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2" name="Text Box 78"/>
              <p:cNvSpPr txBox="1">
                <a:spLocks noChangeArrowheads="1"/>
              </p:cNvSpPr>
              <p:nvPr/>
            </p:nvSpPr>
            <p:spPr bwMode="auto">
              <a:xfrm>
                <a:off x="66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3" name="Rectangle 79"/>
              <p:cNvSpPr>
                <a:spLocks noChangeArrowheads="1"/>
              </p:cNvSpPr>
              <p:nvPr/>
            </p:nvSpPr>
            <p:spPr bwMode="auto">
              <a:xfrm>
                <a:off x="874" y="2552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4" name="Text Box 80"/>
              <p:cNvSpPr txBox="1">
                <a:spLocks noChangeArrowheads="1"/>
              </p:cNvSpPr>
              <p:nvPr/>
            </p:nvSpPr>
            <p:spPr bwMode="auto">
              <a:xfrm>
                <a:off x="88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65" name="Rectangle 81"/>
              <p:cNvSpPr>
                <a:spLocks noChangeArrowheads="1"/>
              </p:cNvSpPr>
              <p:nvPr/>
            </p:nvSpPr>
            <p:spPr bwMode="auto">
              <a:xfrm>
                <a:off x="109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6" name="Text Box 82"/>
              <p:cNvSpPr txBox="1">
                <a:spLocks noChangeArrowheads="1"/>
              </p:cNvSpPr>
              <p:nvPr/>
            </p:nvSpPr>
            <p:spPr bwMode="auto">
              <a:xfrm>
                <a:off x="111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7" name="Rectangle 83"/>
              <p:cNvSpPr>
                <a:spLocks noChangeArrowheads="1"/>
              </p:cNvSpPr>
              <p:nvPr/>
            </p:nvSpPr>
            <p:spPr bwMode="auto">
              <a:xfrm>
                <a:off x="133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8" name="Text Box 84"/>
              <p:cNvSpPr txBox="1">
                <a:spLocks noChangeArrowheads="1"/>
              </p:cNvSpPr>
              <p:nvPr/>
            </p:nvSpPr>
            <p:spPr bwMode="auto">
              <a:xfrm>
                <a:off x="134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69" name="Rectangle 85"/>
              <p:cNvSpPr>
                <a:spLocks noChangeArrowheads="1"/>
              </p:cNvSpPr>
              <p:nvPr/>
            </p:nvSpPr>
            <p:spPr bwMode="auto">
              <a:xfrm>
                <a:off x="1562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0" name="Text Box 86"/>
              <p:cNvSpPr txBox="1">
                <a:spLocks noChangeArrowheads="1"/>
              </p:cNvSpPr>
              <p:nvPr/>
            </p:nvSpPr>
            <p:spPr bwMode="auto">
              <a:xfrm>
                <a:off x="1576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71" name="Rectangle 87"/>
              <p:cNvSpPr>
                <a:spLocks noChangeArrowheads="1"/>
              </p:cNvSpPr>
              <p:nvPr/>
            </p:nvSpPr>
            <p:spPr bwMode="auto">
              <a:xfrm>
                <a:off x="1794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2" name="Text Box 88"/>
              <p:cNvSpPr txBox="1">
                <a:spLocks noChangeArrowheads="1"/>
              </p:cNvSpPr>
              <p:nvPr/>
            </p:nvSpPr>
            <p:spPr bwMode="auto">
              <a:xfrm>
                <a:off x="180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73" name="Rectangle 89"/>
              <p:cNvSpPr>
                <a:spLocks noChangeArrowheads="1"/>
              </p:cNvSpPr>
              <p:nvPr/>
            </p:nvSpPr>
            <p:spPr bwMode="auto">
              <a:xfrm>
                <a:off x="2026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4" name="Text Box 90"/>
              <p:cNvSpPr txBox="1">
                <a:spLocks noChangeArrowheads="1"/>
              </p:cNvSpPr>
              <p:nvPr/>
            </p:nvSpPr>
            <p:spPr bwMode="auto">
              <a:xfrm>
                <a:off x="2040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75" name="Rectangle 91"/>
              <p:cNvSpPr>
                <a:spLocks noChangeArrowheads="1"/>
              </p:cNvSpPr>
              <p:nvPr/>
            </p:nvSpPr>
            <p:spPr bwMode="auto">
              <a:xfrm>
                <a:off x="2026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6" name="Text Box 92"/>
              <p:cNvSpPr txBox="1">
                <a:spLocks noChangeArrowheads="1"/>
              </p:cNvSpPr>
              <p:nvPr/>
            </p:nvSpPr>
            <p:spPr bwMode="auto">
              <a:xfrm>
                <a:off x="2040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77" name="Rectangle 93"/>
              <p:cNvSpPr>
                <a:spLocks noChangeArrowheads="1"/>
              </p:cNvSpPr>
              <p:nvPr/>
            </p:nvSpPr>
            <p:spPr bwMode="auto">
              <a:xfrm>
                <a:off x="2026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8" name="Text Box 94"/>
              <p:cNvSpPr txBox="1">
                <a:spLocks noChangeArrowheads="1"/>
              </p:cNvSpPr>
              <p:nvPr/>
            </p:nvSpPr>
            <p:spPr bwMode="auto">
              <a:xfrm>
                <a:off x="2040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79" name="Rectangle 95"/>
              <p:cNvSpPr>
                <a:spLocks noChangeArrowheads="1"/>
              </p:cNvSpPr>
              <p:nvPr/>
            </p:nvSpPr>
            <p:spPr bwMode="auto">
              <a:xfrm>
                <a:off x="2026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0" name="Text Box 96"/>
              <p:cNvSpPr txBox="1">
                <a:spLocks noChangeArrowheads="1"/>
              </p:cNvSpPr>
              <p:nvPr/>
            </p:nvSpPr>
            <p:spPr bwMode="auto">
              <a:xfrm>
                <a:off x="2040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1" name="Rectangle 97"/>
              <p:cNvSpPr>
                <a:spLocks noChangeArrowheads="1"/>
              </p:cNvSpPr>
              <p:nvPr/>
            </p:nvSpPr>
            <p:spPr bwMode="auto">
              <a:xfrm>
                <a:off x="2026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2" name="Text Box 98"/>
              <p:cNvSpPr txBox="1">
                <a:spLocks noChangeArrowheads="1"/>
              </p:cNvSpPr>
              <p:nvPr/>
            </p:nvSpPr>
            <p:spPr bwMode="auto">
              <a:xfrm>
                <a:off x="2040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3" name="Rectangle 99"/>
              <p:cNvSpPr>
                <a:spLocks noChangeArrowheads="1"/>
              </p:cNvSpPr>
              <p:nvPr/>
            </p:nvSpPr>
            <p:spPr bwMode="auto">
              <a:xfrm>
                <a:off x="2026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4" name="Text Box 100"/>
              <p:cNvSpPr txBox="1">
                <a:spLocks noChangeArrowheads="1"/>
              </p:cNvSpPr>
              <p:nvPr/>
            </p:nvSpPr>
            <p:spPr bwMode="auto">
              <a:xfrm>
                <a:off x="2040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5" name="Rectangle 101"/>
              <p:cNvSpPr>
                <a:spLocks noChangeArrowheads="1"/>
              </p:cNvSpPr>
              <p:nvPr/>
            </p:nvSpPr>
            <p:spPr bwMode="auto">
              <a:xfrm>
                <a:off x="2026" y="360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6" name="Text Box 102"/>
              <p:cNvSpPr txBox="1">
                <a:spLocks noChangeArrowheads="1"/>
              </p:cNvSpPr>
              <p:nvPr/>
            </p:nvSpPr>
            <p:spPr bwMode="auto">
              <a:xfrm>
                <a:off x="2040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87" name="Rectangle 103"/>
              <p:cNvSpPr>
                <a:spLocks noChangeArrowheads="1"/>
              </p:cNvSpPr>
              <p:nvPr/>
            </p:nvSpPr>
            <p:spPr bwMode="auto">
              <a:xfrm>
                <a:off x="225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8" name="Text Box 104"/>
              <p:cNvSpPr txBox="1">
                <a:spLocks noChangeArrowheads="1"/>
              </p:cNvSpPr>
              <p:nvPr/>
            </p:nvSpPr>
            <p:spPr bwMode="auto">
              <a:xfrm>
                <a:off x="227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9" name="Rectangle 105"/>
              <p:cNvSpPr>
                <a:spLocks noChangeArrowheads="1"/>
              </p:cNvSpPr>
              <p:nvPr/>
            </p:nvSpPr>
            <p:spPr bwMode="auto">
              <a:xfrm>
                <a:off x="225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0" name="Text Box 106"/>
              <p:cNvSpPr txBox="1">
                <a:spLocks noChangeArrowheads="1"/>
              </p:cNvSpPr>
              <p:nvPr/>
            </p:nvSpPr>
            <p:spPr bwMode="auto">
              <a:xfrm>
                <a:off x="227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91" name="Rectangle 107"/>
              <p:cNvSpPr>
                <a:spLocks noChangeArrowheads="1"/>
              </p:cNvSpPr>
              <p:nvPr/>
            </p:nvSpPr>
            <p:spPr bwMode="auto">
              <a:xfrm>
                <a:off x="65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2" name="Text Box 108"/>
              <p:cNvSpPr txBox="1">
                <a:spLocks noChangeArrowheads="1"/>
              </p:cNvSpPr>
              <p:nvPr/>
            </p:nvSpPr>
            <p:spPr bwMode="auto">
              <a:xfrm>
                <a:off x="66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93" name="Rectangle 109"/>
              <p:cNvSpPr>
                <a:spLocks noChangeArrowheads="1"/>
              </p:cNvSpPr>
              <p:nvPr/>
            </p:nvSpPr>
            <p:spPr bwMode="auto">
              <a:xfrm>
                <a:off x="874" y="2376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4" name="Text Box 110"/>
              <p:cNvSpPr txBox="1">
                <a:spLocks noChangeArrowheads="1"/>
              </p:cNvSpPr>
              <p:nvPr/>
            </p:nvSpPr>
            <p:spPr bwMode="auto">
              <a:xfrm>
                <a:off x="88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95" name="Rectangle 111"/>
              <p:cNvSpPr>
                <a:spLocks noChangeArrowheads="1"/>
              </p:cNvSpPr>
              <p:nvPr/>
            </p:nvSpPr>
            <p:spPr bwMode="auto">
              <a:xfrm>
                <a:off x="109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6" name="Text Box 112"/>
              <p:cNvSpPr txBox="1">
                <a:spLocks noChangeArrowheads="1"/>
              </p:cNvSpPr>
              <p:nvPr/>
            </p:nvSpPr>
            <p:spPr bwMode="auto">
              <a:xfrm>
                <a:off x="111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97" name="Rectangle 113"/>
              <p:cNvSpPr>
                <a:spLocks noChangeArrowheads="1"/>
              </p:cNvSpPr>
              <p:nvPr/>
            </p:nvSpPr>
            <p:spPr bwMode="auto">
              <a:xfrm>
                <a:off x="133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8" name="Text Box 114"/>
              <p:cNvSpPr txBox="1">
                <a:spLocks noChangeArrowheads="1"/>
              </p:cNvSpPr>
              <p:nvPr/>
            </p:nvSpPr>
            <p:spPr bwMode="auto">
              <a:xfrm>
                <a:off x="134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99" name="Rectangle 115"/>
              <p:cNvSpPr>
                <a:spLocks noChangeArrowheads="1"/>
              </p:cNvSpPr>
              <p:nvPr/>
            </p:nvSpPr>
            <p:spPr bwMode="auto">
              <a:xfrm>
                <a:off x="1562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0" name="Text Box 116"/>
              <p:cNvSpPr txBox="1">
                <a:spLocks noChangeArrowheads="1"/>
              </p:cNvSpPr>
              <p:nvPr/>
            </p:nvSpPr>
            <p:spPr bwMode="auto">
              <a:xfrm>
                <a:off x="1576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301" name="Rectangle 117"/>
              <p:cNvSpPr>
                <a:spLocks noChangeArrowheads="1"/>
              </p:cNvSpPr>
              <p:nvPr/>
            </p:nvSpPr>
            <p:spPr bwMode="auto">
              <a:xfrm>
                <a:off x="1794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2" name="Text Box 118"/>
              <p:cNvSpPr txBox="1">
                <a:spLocks noChangeArrowheads="1"/>
              </p:cNvSpPr>
              <p:nvPr/>
            </p:nvSpPr>
            <p:spPr bwMode="auto">
              <a:xfrm>
                <a:off x="180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303" name="Rectangle 119"/>
              <p:cNvSpPr>
                <a:spLocks noChangeArrowheads="1"/>
              </p:cNvSpPr>
              <p:nvPr/>
            </p:nvSpPr>
            <p:spPr bwMode="auto">
              <a:xfrm>
                <a:off x="2026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4" name="Text Box 120"/>
              <p:cNvSpPr txBox="1">
                <a:spLocks noChangeArrowheads="1"/>
              </p:cNvSpPr>
              <p:nvPr/>
            </p:nvSpPr>
            <p:spPr bwMode="auto">
              <a:xfrm>
                <a:off x="2040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305" name="Rectangle 121"/>
              <p:cNvSpPr>
                <a:spLocks noChangeArrowheads="1"/>
              </p:cNvSpPr>
              <p:nvPr/>
            </p:nvSpPr>
            <p:spPr bwMode="auto">
              <a:xfrm>
                <a:off x="225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6" name="Text Box 122"/>
              <p:cNvSpPr txBox="1">
                <a:spLocks noChangeArrowheads="1"/>
              </p:cNvSpPr>
              <p:nvPr/>
            </p:nvSpPr>
            <p:spPr bwMode="auto">
              <a:xfrm>
                <a:off x="227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07" name="Rectangle 123"/>
              <p:cNvSpPr>
                <a:spLocks noChangeArrowheads="1"/>
              </p:cNvSpPr>
              <p:nvPr/>
            </p:nvSpPr>
            <p:spPr bwMode="auto">
              <a:xfrm>
                <a:off x="225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8" name="Text Box 124"/>
              <p:cNvSpPr txBox="1">
                <a:spLocks noChangeArrowheads="1"/>
              </p:cNvSpPr>
              <p:nvPr/>
            </p:nvSpPr>
            <p:spPr bwMode="auto">
              <a:xfrm>
                <a:off x="227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309" name="Rectangle 125"/>
              <p:cNvSpPr>
                <a:spLocks noChangeArrowheads="1"/>
              </p:cNvSpPr>
              <p:nvPr/>
            </p:nvSpPr>
            <p:spPr bwMode="auto">
              <a:xfrm>
                <a:off x="2258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0" name="Text Box 126"/>
              <p:cNvSpPr txBox="1">
                <a:spLocks noChangeArrowheads="1"/>
              </p:cNvSpPr>
              <p:nvPr/>
            </p:nvSpPr>
            <p:spPr bwMode="auto">
              <a:xfrm>
                <a:off x="227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311" name="Rectangle 127"/>
              <p:cNvSpPr>
                <a:spLocks noChangeArrowheads="1"/>
              </p:cNvSpPr>
              <p:nvPr/>
            </p:nvSpPr>
            <p:spPr bwMode="auto">
              <a:xfrm>
                <a:off x="2258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2" name="Text Box 128"/>
              <p:cNvSpPr txBox="1">
                <a:spLocks noChangeArrowheads="1"/>
              </p:cNvSpPr>
              <p:nvPr/>
            </p:nvSpPr>
            <p:spPr bwMode="auto">
              <a:xfrm>
                <a:off x="227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313" name="Rectangle 129"/>
              <p:cNvSpPr>
                <a:spLocks noChangeArrowheads="1"/>
              </p:cNvSpPr>
              <p:nvPr/>
            </p:nvSpPr>
            <p:spPr bwMode="auto">
              <a:xfrm>
                <a:off x="225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4" name="Text Box 130"/>
              <p:cNvSpPr txBox="1">
                <a:spLocks noChangeArrowheads="1"/>
              </p:cNvSpPr>
              <p:nvPr/>
            </p:nvSpPr>
            <p:spPr bwMode="auto">
              <a:xfrm>
                <a:off x="227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15" name="Rectangle 131"/>
              <p:cNvSpPr>
                <a:spLocks noChangeArrowheads="1"/>
              </p:cNvSpPr>
              <p:nvPr/>
            </p:nvSpPr>
            <p:spPr bwMode="auto">
              <a:xfrm>
                <a:off x="225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6" name="Text Box 132"/>
              <p:cNvSpPr txBox="1">
                <a:spLocks noChangeArrowheads="1"/>
              </p:cNvSpPr>
              <p:nvPr/>
            </p:nvSpPr>
            <p:spPr bwMode="auto">
              <a:xfrm>
                <a:off x="227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17" name="Rectangle 133"/>
              <p:cNvSpPr>
                <a:spLocks noChangeArrowheads="1"/>
              </p:cNvSpPr>
              <p:nvPr/>
            </p:nvSpPr>
            <p:spPr bwMode="auto">
              <a:xfrm>
                <a:off x="638" y="2370"/>
                <a:ext cx="1852" cy="14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8" name="Line 134"/>
              <p:cNvSpPr>
                <a:spLocks noChangeShapeType="1"/>
              </p:cNvSpPr>
              <p:nvPr/>
            </p:nvSpPr>
            <p:spPr bwMode="auto">
              <a:xfrm>
                <a:off x="870" y="237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9" name="Line 135"/>
              <p:cNvSpPr>
                <a:spLocks noChangeShapeType="1"/>
              </p:cNvSpPr>
              <p:nvPr/>
            </p:nvSpPr>
            <p:spPr bwMode="auto">
              <a:xfrm>
                <a:off x="1101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0" name="Line 136"/>
              <p:cNvSpPr>
                <a:spLocks noChangeShapeType="1"/>
              </p:cNvSpPr>
              <p:nvPr/>
            </p:nvSpPr>
            <p:spPr bwMode="auto">
              <a:xfrm>
                <a:off x="1325" y="236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1" name="Line 137"/>
              <p:cNvSpPr>
                <a:spLocks noChangeShapeType="1"/>
              </p:cNvSpPr>
              <p:nvPr/>
            </p:nvSpPr>
            <p:spPr bwMode="auto">
              <a:xfrm>
                <a:off x="1556" y="2374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2" name="Line 138"/>
              <p:cNvSpPr>
                <a:spLocks noChangeShapeType="1"/>
              </p:cNvSpPr>
              <p:nvPr/>
            </p:nvSpPr>
            <p:spPr bwMode="auto">
              <a:xfrm>
                <a:off x="1795" y="2379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3" name="Line 139"/>
              <p:cNvSpPr>
                <a:spLocks noChangeShapeType="1"/>
              </p:cNvSpPr>
              <p:nvPr/>
            </p:nvSpPr>
            <p:spPr bwMode="auto">
              <a:xfrm>
                <a:off x="2026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4" name="Line 140"/>
              <p:cNvSpPr>
                <a:spLocks noChangeShapeType="1"/>
              </p:cNvSpPr>
              <p:nvPr/>
            </p:nvSpPr>
            <p:spPr bwMode="auto">
              <a:xfrm>
                <a:off x="2257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5" name="Line 141"/>
              <p:cNvSpPr>
                <a:spLocks noChangeShapeType="1"/>
              </p:cNvSpPr>
              <p:nvPr/>
            </p:nvSpPr>
            <p:spPr bwMode="auto">
              <a:xfrm>
                <a:off x="638" y="2550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6" name="Line 142"/>
              <p:cNvSpPr>
                <a:spLocks noChangeShapeType="1"/>
              </p:cNvSpPr>
              <p:nvPr/>
            </p:nvSpPr>
            <p:spPr bwMode="auto">
              <a:xfrm>
                <a:off x="639" y="272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7" name="Line 143"/>
              <p:cNvSpPr>
                <a:spLocks noChangeShapeType="1"/>
              </p:cNvSpPr>
              <p:nvPr/>
            </p:nvSpPr>
            <p:spPr bwMode="auto">
              <a:xfrm>
                <a:off x="641" y="2899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8" name="Line 144"/>
              <p:cNvSpPr>
                <a:spLocks noChangeShapeType="1"/>
              </p:cNvSpPr>
              <p:nvPr/>
            </p:nvSpPr>
            <p:spPr bwMode="auto">
              <a:xfrm>
                <a:off x="636" y="307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9" name="Line 145"/>
              <p:cNvSpPr>
                <a:spLocks noChangeShapeType="1"/>
              </p:cNvSpPr>
              <p:nvPr/>
            </p:nvSpPr>
            <p:spPr bwMode="auto">
              <a:xfrm>
                <a:off x="637" y="326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30" name="Line 146"/>
              <p:cNvSpPr>
                <a:spLocks noChangeShapeType="1"/>
              </p:cNvSpPr>
              <p:nvPr/>
            </p:nvSpPr>
            <p:spPr bwMode="auto">
              <a:xfrm>
                <a:off x="645" y="3427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31" name="Line 147"/>
              <p:cNvSpPr>
                <a:spLocks noChangeShapeType="1"/>
              </p:cNvSpPr>
              <p:nvPr/>
            </p:nvSpPr>
            <p:spPr bwMode="auto">
              <a:xfrm>
                <a:off x="640" y="360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05332" name="Text Box 148"/>
            <p:cNvSpPr txBox="1">
              <a:spLocks noChangeArrowheads="1"/>
            </p:cNvSpPr>
            <p:nvPr/>
          </p:nvSpPr>
          <p:spPr bwMode="auto">
            <a:xfrm>
              <a:off x="3846" y="1609"/>
              <a:ext cx="1605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Transformata</a:t>
              </a:r>
              <a:r>
                <a:rPr lang="en-US" sz="20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Distanță</a:t>
              </a:r>
              <a:r>
                <a:rPr lang="en-US" sz="2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</a:t>
              </a:r>
              <a:endParaRPr lang="en-US" sz="28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922337" y="1755775"/>
            <a:ext cx="2954338" cy="2352675"/>
            <a:chOff x="636" y="2339"/>
            <a:chExt cx="1861" cy="1482"/>
          </a:xfrm>
        </p:grpSpPr>
        <p:sp>
          <p:nvSpPr>
            <p:cNvPr id="605334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5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6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7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8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9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0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1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2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3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4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5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6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7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8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9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0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1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2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3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4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5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6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7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8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9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0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1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2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3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4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5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6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7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8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9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0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1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2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3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4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5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6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8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0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1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2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3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4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5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6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8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0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2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3" name="Text Box 209"/>
            <p:cNvSpPr txBox="1">
              <a:spLocks noChangeArrowheads="1"/>
            </p:cNvSpPr>
            <p:nvPr/>
          </p:nvSpPr>
          <p:spPr bwMode="auto">
            <a:xfrm>
              <a:off x="180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4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5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6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7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8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9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0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1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2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4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5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6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7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8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0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1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2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3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4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5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6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7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8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9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0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1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2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4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5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6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7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8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9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0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2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3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4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5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6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7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8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0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1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2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3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4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5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6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7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8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9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0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1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2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3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4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6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7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8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9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0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1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2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3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4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5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6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7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8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9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0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1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2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3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4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5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6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05477" name="Text Box 293"/>
          <p:cNvSpPr txBox="1">
            <a:spLocks noChangeArrowheads="1"/>
          </p:cNvSpPr>
          <p:nvPr/>
        </p:nvSpPr>
        <p:spPr bwMode="auto">
          <a:xfrm>
            <a:off x="1458004" y="1390620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din I (2D)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05479" name="Text Box 295"/>
          <p:cNvSpPr txBox="1">
            <a:spLocks noChangeArrowheads="1"/>
          </p:cNvSpPr>
          <p:nvPr/>
        </p:nvSpPr>
        <p:spPr bwMode="auto">
          <a:xfrm>
            <a:off x="609600" y="4681448"/>
            <a:ext cx="8131175" cy="12003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(TD)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fiecare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pixel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asignează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număr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pozitiv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TD(p)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corespunzând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distanței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de la 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mulțimea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        </a:t>
            </a:r>
          </a:p>
        </p:txBody>
      </p:sp>
      <p:sp>
        <p:nvSpPr>
          <p:cNvPr id="301" name="Rectangle 2"/>
          <p:cNvSpPr txBox="1">
            <a:spLocks noChangeArrowheads="1"/>
          </p:cNvSpPr>
          <p:nvPr/>
        </p:nvSpPr>
        <p:spPr>
          <a:xfrm>
            <a:off x="457200" y="-291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(distance transform)</a:t>
            </a:r>
          </a:p>
        </p:txBody>
      </p:sp>
      <p:sp>
        <p:nvSpPr>
          <p:cNvPr id="30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056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Y. </a:t>
            </a:r>
            <a:r>
              <a:rPr lang="en-US" sz="1200" dirty="0" err="1"/>
              <a:t>Boykov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3880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3" cstate="print"/>
          <a:srcRect l="26807" t="5269" r="22260" b="9105"/>
          <a:stretch>
            <a:fillRect/>
          </a:stretch>
        </p:blipFill>
        <p:spPr>
          <a:xfrm>
            <a:off x="6215085" y="1451473"/>
            <a:ext cx="2348067" cy="2008215"/>
          </a:xfrm>
          <a:prstGeom prst="rect">
            <a:avLst/>
          </a:prstGeom>
        </p:spPr>
      </p:pic>
      <p:pic>
        <p:nvPicPr>
          <p:cNvPr id="11" name="Picture 10" descr="mous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057" y="1522942"/>
            <a:ext cx="2224454" cy="1885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9057" y="3422498"/>
            <a:ext cx="19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imagine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inițială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5546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3870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6468" y="4290516"/>
            <a:ext cx="33226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Valoarea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la (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x,y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indică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cât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departe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x,y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albastru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–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mici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roșu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–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043102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19056" y="6007456"/>
            <a:ext cx="422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OpenCV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cv.distanceTransform</a:t>
            </a: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267708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Calculăm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singură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dată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TD(),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apoi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citim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acest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tabel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distanța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pic>
        <p:nvPicPr>
          <p:cNvPr id="18" name="Picture 17" descr="muchiiNeg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97" y="1551621"/>
            <a:ext cx="2206344" cy="18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unei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drepte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81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154228" y="2910827"/>
            <a:ext cx="8700982" cy="317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Ecuația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planul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:   y = m * x + b,</a:t>
            </a: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Dreptele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trec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punctul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pot </a:t>
            </a:r>
            <a:r>
              <a:rPr lang="en-US" sz="2400" dirty="0" err="1">
                <a:latin typeface="Times New Roman"/>
                <a:cs typeface="Times New Roman"/>
              </a:rPr>
              <a:t>avea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pantă</a:t>
            </a:r>
            <a:r>
              <a:rPr lang="en-US" sz="2400" dirty="0">
                <a:latin typeface="Times New Roman"/>
                <a:cs typeface="Times New Roman"/>
              </a:rPr>
              <a:t> m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</a:t>
            </a:r>
            <a:r>
              <a:rPr lang="en-US" sz="2400" dirty="0">
                <a:latin typeface="Times New Roman"/>
                <a:cs typeface="Times New Roman"/>
              </a:rPr>
              <a:t> b cu </a:t>
            </a:r>
            <a:r>
              <a:rPr lang="en-US" sz="2400" dirty="0" err="1">
                <a:latin typeface="Times New Roman"/>
                <a:cs typeface="Times New Roman"/>
              </a:rPr>
              <a:t>condiția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= m * 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+ b.</a:t>
            </a:r>
          </a:p>
          <a:p>
            <a:pPr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= m * 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+ b </a:t>
            </a:r>
            <a:r>
              <a:rPr lang="en-US" sz="2400" dirty="0">
                <a:latin typeface="Times New Roman"/>
                <a:cs typeface="Times New Roman"/>
                <a:sym typeface="Wingdings"/>
              </a:rPr>
              <a:t> b = -</a:t>
            </a:r>
            <a:r>
              <a:rPr lang="en-US" sz="2400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* 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panta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aseline="-250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</a:t>
            </a:r>
            <a:r>
              <a:rPr lang="en-US" sz="2400" dirty="0">
                <a:latin typeface="Times New Roman"/>
                <a:cs typeface="Times New Roman"/>
              </a:rPr>
              <a:t>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baseline="-25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2400" baseline="-250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= (1,1) =&gt; b = -m+1</a:t>
            </a:r>
          </a:p>
          <a:p>
            <a:pPr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111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7446" y="4154340"/>
            <a:ext cx="8571754" cy="2853071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Care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liniei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conține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)?</a:t>
            </a: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Punctului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Punctului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Dreptei</a:t>
            </a:r>
            <a:r>
              <a:rPr lang="en-US" sz="2400" dirty="0">
                <a:latin typeface="Times New Roman"/>
                <a:cs typeface="Times New Roman"/>
              </a:rPr>
              <a:t> d care </a:t>
            </a:r>
            <a:r>
              <a:rPr lang="en-US" sz="2400" dirty="0" err="1">
                <a:latin typeface="Times New Roman"/>
                <a:cs typeface="Times New Roman"/>
              </a:rPr>
              <a:t>conține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),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spațiul</a:t>
            </a:r>
            <a:r>
              <a:rPr lang="en-US" sz="2400" dirty="0">
                <a:latin typeface="Times New Roman"/>
                <a:cs typeface="Times New Roman"/>
              </a:rPr>
              <a:t> Hough un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. </a:t>
            </a:r>
            <a:r>
              <a:rPr lang="en-US" sz="2400" dirty="0" err="1">
                <a:latin typeface="Times New Roman"/>
                <a:cs typeface="Times New Roman"/>
              </a:rPr>
              <a:t>Acest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se </a:t>
            </a:r>
            <a:r>
              <a:rPr lang="en-US" sz="2400" dirty="0" err="1">
                <a:latin typeface="Times New Roman"/>
                <a:cs typeface="Times New Roman"/>
              </a:rPr>
              <a:t>obține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intersecția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dreptelor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 b = –x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.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Apar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probleme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când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 x</a:t>
            </a:r>
            <a:r>
              <a:rPr lang="en-US" sz="2400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= x</a:t>
            </a:r>
            <a:r>
              <a:rPr lang="en-US" sz="2400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2400" baseline="-25000" dirty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4691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2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3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4694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14695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7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4699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4702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114703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114712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114714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4715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1143000" lvl="2" indent="-228600">
                  <a:spcBef>
                    <a:spcPct val="20000"/>
                  </a:spcBef>
                  <a:buFontTx/>
                  <a:buChar char="–"/>
                </a:pPr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114713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704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5" name="Text Box 22"/>
          <p:cNvSpPr txBox="1">
            <a:spLocks noChangeArrowheads="1"/>
          </p:cNvSpPr>
          <p:nvPr/>
        </p:nvSpPr>
        <p:spPr bwMode="auto">
          <a:xfrm>
            <a:off x="877888" y="1681163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6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25"/>
            <a:ext cx="14602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= –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+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14709" name="Rectangle 7"/>
          <p:cNvSpPr>
            <a:spLocks noChangeArrowheads="1"/>
          </p:cNvSpPr>
          <p:nvPr/>
        </p:nvSpPr>
        <p:spPr bwMode="auto">
          <a:xfrm>
            <a:off x="1812925" y="189547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4710" name="Rectangle 8"/>
          <p:cNvSpPr>
            <a:spLocks noChangeArrowheads="1"/>
          </p:cNvSpPr>
          <p:nvPr/>
        </p:nvSpPr>
        <p:spPr bwMode="auto">
          <a:xfrm>
            <a:off x="2470150" y="145732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434138" y="2151063"/>
            <a:ext cx="182562" cy="1825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941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300" dirty="0" err="1">
                <a:latin typeface="Times New Roman"/>
                <a:cs typeface="Times New Roman"/>
              </a:rPr>
              <a:t>Găsirea</a:t>
            </a:r>
            <a:r>
              <a:rPr lang="en-US" sz="3300" dirty="0">
                <a:latin typeface="Times New Roman"/>
                <a:cs typeface="Times New Roman"/>
              </a:rPr>
              <a:t> </a:t>
            </a:r>
            <a:r>
              <a:rPr lang="en-US" sz="3300" dirty="0" err="1">
                <a:latin typeface="Times New Roman"/>
                <a:cs typeface="Times New Roman"/>
              </a:rPr>
              <a:t>liniilor</a:t>
            </a:r>
            <a:r>
              <a:rPr lang="en-US" sz="3300" dirty="0">
                <a:latin typeface="Times New Roman"/>
                <a:cs typeface="Times New Roman"/>
              </a:rPr>
              <a:t> </a:t>
            </a:r>
            <a:r>
              <a:rPr lang="en-US" sz="3300" dirty="0" err="1">
                <a:latin typeface="Times New Roman"/>
                <a:cs typeface="Times New Roman"/>
              </a:rPr>
              <a:t>într</a:t>
            </a:r>
            <a:r>
              <a:rPr lang="en-US" sz="3300" dirty="0">
                <a:latin typeface="Times New Roman"/>
                <a:cs typeface="Times New Roman"/>
              </a:rPr>
              <a:t>-o imagine </a:t>
            </a:r>
            <a:r>
              <a:rPr lang="en-US" sz="3300" dirty="0" err="1">
                <a:latin typeface="Times New Roman"/>
                <a:cs typeface="Times New Roman"/>
              </a:rPr>
              <a:t>folosind</a:t>
            </a:r>
            <a:r>
              <a:rPr lang="en-US" sz="3300" dirty="0">
                <a:latin typeface="Times New Roman"/>
                <a:cs typeface="Times New Roman"/>
              </a:rPr>
              <a:t> </a:t>
            </a:r>
            <a:r>
              <a:rPr lang="en-US" sz="3300" dirty="0" err="1">
                <a:latin typeface="Times New Roman"/>
                <a:cs typeface="Times New Roman"/>
              </a:rPr>
              <a:t>spațiul</a:t>
            </a:r>
            <a:r>
              <a:rPr lang="en-US" sz="33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944566" y="3352800"/>
            <a:ext cx="4737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01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F8E190-E3EA-4FDD-90E0-91D6E646A5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7B0C74-8453-4891-AB01-CEA272B730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CBFDEA9-9AFD-4EFA-97D6-DEA32F2DAAB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23833</TotalTime>
  <Words>3084</Words>
  <Application>Microsoft Macintosh PowerPoint</Application>
  <PresentationFormat>On-screen Show (4:3)</PresentationFormat>
  <Paragraphs>668</Paragraphs>
  <Slides>72</Slides>
  <Notes>43</Notes>
  <HiddenSlides>3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Arial Unicode MS</vt:lpstr>
      <vt:lpstr>Arial</vt:lpstr>
      <vt:lpstr>Calibri</vt:lpstr>
      <vt:lpstr>Myriad Pro</vt:lpstr>
      <vt:lpstr>Times</vt:lpstr>
      <vt:lpstr>Times New Roman</vt:lpstr>
      <vt:lpstr>Trebuchet MS</vt:lpstr>
      <vt:lpstr>Wingdings</vt:lpstr>
      <vt:lpstr>fromPrest</vt:lpstr>
      <vt:lpstr>1_fromPrest</vt:lpstr>
      <vt:lpstr>2_fromPrest</vt:lpstr>
      <vt:lpstr>3_fromPrest</vt:lpstr>
      <vt:lpstr>Office Theme</vt:lpstr>
      <vt:lpstr>Equation</vt:lpstr>
      <vt:lpstr>Image</vt:lpstr>
      <vt:lpstr>Concepte și aplicații în  Vederea Artificială </vt:lpstr>
      <vt:lpstr>PowerPoint Presentation</vt:lpstr>
      <vt:lpstr>PowerPoint Presentation</vt:lpstr>
      <vt:lpstr>Aplicație: detectarea liniilor cu transformata Hough</vt:lpstr>
      <vt:lpstr>Parametrizarea dreptelor. Exemple</vt:lpstr>
      <vt:lpstr>Spațiul Hough al parametrilor</vt:lpstr>
      <vt:lpstr>Corespondența dintre cele două spații</vt:lpstr>
      <vt:lpstr>Corespondența dintre cele două spații</vt:lpstr>
      <vt:lpstr>Găsirea liniilor într-o imagine folosind spațiul Hough</vt:lpstr>
      <vt:lpstr>Găsirea liniilor într-o imagine: algoritmul Hough</vt:lpstr>
      <vt:lpstr>Reprezentarea în coordonate polare pentru detectarea liniilor</vt:lpstr>
      <vt:lpstr>PowerPoint Presentation</vt:lpstr>
      <vt:lpstr>PowerPoint Presentation</vt:lpstr>
      <vt:lpstr>PowerPoint Presentation</vt:lpstr>
      <vt:lpstr>Algoritmul transformatei Hough</vt:lpstr>
      <vt:lpstr>PowerPoint Presentation</vt:lpstr>
      <vt:lpstr>Exemplu: transformata Hough pentru linii</vt:lpstr>
      <vt:lpstr>PowerPoint Presentation</vt:lpstr>
      <vt:lpstr>PowerPoint Presentation</vt:lpstr>
      <vt:lpstr>Impactul zgomotului asupra transformatei Hough</vt:lpstr>
      <vt:lpstr>Impactul zgomotului asupra transformatei Hough</vt:lpstr>
      <vt:lpstr>Extensii</vt:lpstr>
      <vt:lpstr>Extensii</vt:lpstr>
      <vt:lpstr>Imagine  Canny</vt:lpstr>
      <vt:lpstr>Canny  Transformata Hough</vt:lpstr>
      <vt:lpstr>Transformata Hough  Muchii</vt:lpstr>
      <vt:lpstr>Transformata Hough - exemplu</vt:lpstr>
      <vt:lpstr>Transformata Hough pentru cercuri</vt:lpstr>
      <vt:lpstr>Transformata Hough pentru cercuri</vt:lpstr>
      <vt:lpstr>Transformata Hough pentru cercuri</vt:lpstr>
      <vt:lpstr>Transformata Hough pentru cercuri</vt:lpstr>
      <vt:lpstr>Intersecția a două conuri</vt:lpstr>
      <vt:lpstr>Transformata Hough pentru cercuri</vt:lpstr>
      <vt:lpstr>PowerPoint Presentation</vt:lpstr>
      <vt:lpstr>PowerPoint Presentation</vt:lpstr>
      <vt:lpstr>Transformata Hough generalizată</vt:lpstr>
      <vt:lpstr>Transformata Hough generalizată</vt:lpstr>
      <vt:lpstr>Transformata Hough generalizată</vt:lpstr>
      <vt:lpstr>Aplicație: detectarea liniilor cu algoritmul RANSAC</vt:lpstr>
      <vt:lpstr>RANSAC pentru detectarea liniilor</vt:lpstr>
      <vt:lpstr>RANSAC pentru detectarea liniilor</vt:lpstr>
      <vt:lpstr>PowerPoint Presentation</vt:lpstr>
      <vt:lpstr>PowerPoint Presentation</vt:lpstr>
      <vt:lpstr>RANSAC pentru detectarea liniilor</vt:lpstr>
      <vt:lpstr>RANSAC pentru detectarea liniilor</vt:lpstr>
      <vt:lpstr>RANSAC pentru detectarea liniilor</vt:lpstr>
      <vt:lpstr>PowerPoint Presentation</vt:lpstr>
      <vt:lpstr>RANSAC pentru detectarea liniilor</vt:lpstr>
      <vt:lpstr>RANSAC pentru detectarea liniilor</vt:lpstr>
      <vt:lpstr>PowerPoint Presentation</vt:lpstr>
      <vt:lpstr>PowerPoint Presentation</vt:lpstr>
      <vt:lpstr>Algoritmul RANSAC: avantaje și dezavantaje</vt:lpstr>
      <vt:lpstr>Algoritmul RANSAC: ce N alegem? </vt:lpstr>
      <vt:lpstr>RANSAC: Calculul lui N (p=0.99)</vt:lpstr>
      <vt:lpstr>Aplicații – detectarea liniilor</vt:lpstr>
      <vt:lpstr>Aplicații - Extragerea informațiilor vizuale din careuri Sudoku </vt:lpstr>
      <vt:lpstr>Multe variante de careuri Sudoku</vt:lpstr>
      <vt:lpstr>Classic Sudoku</vt:lpstr>
      <vt:lpstr>Jigsaw Sudoku</vt:lpstr>
      <vt:lpstr>Jigsaw Sudoku</vt:lpstr>
      <vt:lpstr>Sudoku Cube</vt:lpstr>
      <vt:lpstr>Aplicații: laborator săptămâna 6</vt:lpstr>
      <vt:lpstr>Aplicații: laborator săptămâna 6</vt:lpstr>
      <vt:lpstr>Aplicații: lucrare de licență</vt:lpstr>
      <vt:lpstr>Aplicații: lucrare de licență</vt:lpstr>
      <vt:lpstr>PowerPoint Presentation</vt:lpstr>
      <vt:lpstr>Compararea contururilor</vt:lpstr>
      <vt:lpstr>Distanța Chamfer</vt:lpstr>
      <vt:lpstr>Distanța Chamfer</vt:lpstr>
      <vt:lpstr>PowerPoint Presentation</vt:lpstr>
      <vt:lpstr>PowerPoint Presentation</vt:lpstr>
      <vt:lpstr>Transformata Distanță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323</cp:revision>
  <dcterms:created xsi:type="dcterms:W3CDTF">2014-09-11T11:15:46Z</dcterms:created>
  <dcterms:modified xsi:type="dcterms:W3CDTF">2024-10-30T13:46:16Z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</Properties>
</file>